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431" r:id="rId2"/>
    <p:sldId id="459" r:id="rId3"/>
    <p:sldId id="444" r:id="rId4"/>
    <p:sldId id="445" r:id="rId5"/>
    <p:sldId id="446" r:id="rId6"/>
    <p:sldId id="447" r:id="rId7"/>
    <p:sldId id="448" r:id="rId8"/>
    <p:sldId id="450" r:id="rId9"/>
    <p:sldId id="451" r:id="rId10"/>
    <p:sldId id="452" r:id="rId11"/>
    <p:sldId id="453" r:id="rId12"/>
    <p:sldId id="454" r:id="rId13"/>
    <p:sldId id="455" r:id="rId14"/>
    <p:sldId id="456" r:id="rId15"/>
    <p:sldId id="457" r:id="rId16"/>
    <p:sldId id="458" r:id="rId17"/>
    <p:sldId id="460" r:id="rId18"/>
    <p:sldId id="461" r:id="rId19"/>
    <p:sldId id="462" r:id="rId20"/>
    <p:sldId id="466" r:id="rId21"/>
    <p:sldId id="467" r:id="rId22"/>
    <p:sldId id="463" r:id="rId23"/>
    <p:sldId id="464" r:id="rId24"/>
    <p:sldId id="465" r:id="rId25"/>
    <p:sldId id="468" r:id="rId26"/>
    <p:sldId id="469" r:id="rId27"/>
    <p:sldId id="449" r:id="rId28"/>
    <p:sldId id="34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90E3A4-2D84-4591-A682-457BAE69318D}">
          <p14:sldIdLst>
            <p14:sldId id="431"/>
            <p14:sldId id="459"/>
            <p14:sldId id="444"/>
            <p14:sldId id="445"/>
            <p14:sldId id="446"/>
            <p14:sldId id="447"/>
            <p14:sldId id="448"/>
            <p14:sldId id="450"/>
            <p14:sldId id="451"/>
            <p14:sldId id="452"/>
            <p14:sldId id="453"/>
            <p14:sldId id="454"/>
            <p14:sldId id="455"/>
            <p14:sldId id="456"/>
            <p14:sldId id="457"/>
            <p14:sldId id="458"/>
            <p14:sldId id="460"/>
            <p14:sldId id="461"/>
            <p14:sldId id="462"/>
            <p14:sldId id="466"/>
            <p14:sldId id="467"/>
            <p14:sldId id="463"/>
            <p14:sldId id="464"/>
            <p14:sldId id="465"/>
            <p14:sldId id="468"/>
            <p14:sldId id="469"/>
            <p14:sldId id="449"/>
            <p14:sldId id="348"/>
          </p14:sldIdLst>
        </p14:section>
        <p14:section name="Untitled Section" id="{FCB0D212-FEFA-454A-8F41-9C4C5DE637D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59" autoAdjust="0"/>
  </p:normalViewPr>
  <p:slideViewPr>
    <p:cSldViewPr snapToGrid="0">
      <p:cViewPr>
        <p:scale>
          <a:sx n="60" d="100"/>
          <a:sy n="60" d="100"/>
        </p:scale>
        <p:origin x="7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2BCA4-1AB8-4504-AE71-019ABE8B8D53}" type="datetimeFigureOut">
              <a:rPr lang="en-US" smtClean="0"/>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C773BF-E5C9-44BF-B19B-39EF1F90376E}" type="slidenum">
              <a:rPr lang="en-US" smtClean="0"/>
              <a:t>‹#›</a:t>
            </a:fld>
            <a:endParaRPr lang="en-US"/>
          </a:p>
        </p:txBody>
      </p:sp>
    </p:spTree>
    <p:extLst>
      <p:ext uri="{BB962C8B-B14F-4D97-AF65-F5344CB8AC3E}">
        <p14:creationId xmlns:p14="http://schemas.microsoft.com/office/powerpoint/2010/main" val="556000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UmerCodez/SensorServer"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github.com/facundofarias/awesome-websocket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301583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https://github.com/TouradBaba/sensors_data_streaming</a:t>
            </a:r>
          </a:p>
          <a:p>
            <a:r>
              <a:rPr lang="en-US" dirty="0" smtClean="0">
                <a:hlinkClick r:id="rId3"/>
              </a:rPr>
              <a:t>https://github.com/UmerCodez/SensorSpot</a:t>
            </a:r>
          </a:p>
          <a:p>
            <a:r>
              <a:rPr lang="en-US" dirty="0" smtClean="0">
                <a:hlinkClick r:id="rId3"/>
              </a:rPr>
              <a:t>https://github.com/UmerCodez/SensorServer</a:t>
            </a:r>
            <a:endParaRPr lang="en-US" dirty="0" smtClean="0"/>
          </a:p>
          <a:p>
            <a:r>
              <a:rPr lang="en-US" dirty="0" smtClean="0">
                <a:hlinkClick r:id="rId4"/>
              </a:rPr>
              <a:t>https://github.com/facundofarias/awesome-websockets</a:t>
            </a:r>
            <a:endParaRPr lang="en-US" dirty="0" smtClean="0"/>
          </a:p>
          <a:p>
            <a:endParaRPr lang="en-US" dirty="0" smtClean="0"/>
          </a:p>
          <a:p>
            <a:endParaRPr lang="en-US" dirty="0" smtClean="0"/>
          </a:p>
          <a:p>
            <a:endParaRPr lang="en-US" dirty="0" smtClean="0"/>
          </a:p>
          <a:p>
            <a:r>
              <a:rPr lang="en-US" dirty="0" smtClean="0"/>
              <a:t>https://github.com/UmerCodez/SensorServer</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a:t>
            </a:fld>
            <a:endParaRPr lang="en-US"/>
          </a:p>
        </p:txBody>
      </p:sp>
    </p:spTree>
    <p:extLst>
      <p:ext uri="{BB962C8B-B14F-4D97-AF65-F5344CB8AC3E}">
        <p14:creationId xmlns:p14="http://schemas.microsoft.com/office/powerpoint/2010/main" val="323723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https://github.com/amelcharolinesgn2/IoT_Project/blob/main/SensorServer.zip</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9</a:t>
            </a:fld>
            <a:endParaRPr lang="en-US"/>
          </a:p>
        </p:txBody>
      </p:sp>
    </p:spTree>
    <p:extLst>
      <p:ext uri="{BB962C8B-B14F-4D97-AF65-F5344CB8AC3E}">
        <p14:creationId xmlns:p14="http://schemas.microsoft.com/office/powerpoint/2010/main" val="1403291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10</a:t>
            </a:fld>
            <a:endParaRPr lang="en-US"/>
          </a:p>
        </p:txBody>
      </p:sp>
    </p:spTree>
    <p:extLst>
      <p:ext uri="{BB962C8B-B14F-4D97-AF65-F5344CB8AC3E}">
        <p14:creationId xmlns:p14="http://schemas.microsoft.com/office/powerpoint/2010/main" val="1557984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https://github.com/amelcharolinesgn2/IoT_Project/blob/main/SensorServer.zip</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12</a:t>
            </a:fld>
            <a:endParaRPr lang="en-US"/>
          </a:p>
        </p:txBody>
      </p:sp>
    </p:spTree>
    <p:extLst>
      <p:ext uri="{BB962C8B-B14F-4D97-AF65-F5344CB8AC3E}">
        <p14:creationId xmlns:p14="http://schemas.microsoft.com/office/powerpoint/2010/main" val="2786052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https://github.com/amelcharolinesgn2/IoT_Project/blob/main/SensorServer.zip</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20</a:t>
            </a:fld>
            <a:endParaRPr lang="en-US"/>
          </a:p>
        </p:txBody>
      </p:sp>
    </p:spTree>
    <p:extLst>
      <p:ext uri="{BB962C8B-B14F-4D97-AF65-F5344CB8AC3E}">
        <p14:creationId xmlns:p14="http://schemas.microsoft.com/office/powerpoint/2010/main" val="186396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28</a:t>
            </a:fld>
            <a:endParaRPr lang="en-US"/>
          </a:p>
        </p:txBody>
      </p:sp>
    </p:spTree>
    <p:extLst>
      <p:ext uri="{BB962C8B-B14F-4D97-AF65-F5344CB8AC3E}">
        <p14:creationId xmlns:p14="http://schemas.microsoft.com/office/powerpoint/2010/main" val="419474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42816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400765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68075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96292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02E3185-5D7B-4653-B2AD-B25B114B2E84}"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380925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E3185-5D7B-4653-B2AD-B25B114B2E84}"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527939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2E3185-5D7B-4653-B2AD-B25B114B2E84}" type="datetimeFigureOut">
              <a:rPr lang="en-US" smtClean="0"/>
              <a:t>10/21/2025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51864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2E3185-5D7B-4653-B2AD-B25B114B2E84}" type="datetimeFigureOut">
              <a:rPr lang="en-US" smtClean="0"/>
              <a:t>10/21/2025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16651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E3185-5D7B-4653-B2AD-B25B114B2E84}" type="datetimeFigureOut">
              <a:rPr lang="en-US" smtClean="0"/>
              <a:t>10/21/2025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4056652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E3185-5D7B-4653-B2AD-B25B114B2E84}"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59644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E3185-5D7B-4653-B2AD-B25B114B2E84}"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576639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E3185-5D7B-4653-B2AD-B25B114B2E84}" type="datetimeFigureOut">
              <a:rPr lang="en-US" smtClean="0"/>
              <a:t>10/21/2025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D3C09-E5C8-41E8-805C-CE6142B58530}" type="slidenum">
              <a:rPr lang="en-US" smtClean="0"/>
              <a:t>‹#›</a:t>
            </a:fld>
            <a:endParaRPr lang="en-US"/>
          </a:p>
        </p:txBody>
      </p:sp>
    </p:spTree>
    <p:extLst>
      <p:ext uri="{BB962C8B-B14F-4D97-AF65-F5344CB8AC3E}">
        <p14:creationId xmlns:p14="http://schemas.microsoft.com/office/powerpoint/2010/main" val="3293892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github.com/umer0586/SensorServer/blob/main/fastlane/metadata/android/en-US/images/phoneScreenshots/04.png" TargetMode="External"/><Relationship Id="rId7" Type="http://schemas.openxmlformats.org/officeDocument/2006/relationships/hyperlink" Target="https://github.com/umer0586/SensorServer/blob/main/fastlane/metadata/android/en-US/images/phoneScreenshots/06.png" TargetMode="External"/><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hyperlink" Target="https://github.com/umer0586/SensorServer/blob/main/fastlane/metadata/android/en-US/images/phoneScreenshots/03.png" TargetMode="External"/><Relationship Id="rId5" Type="http://schemas.openxmlformats.org/officeDocument/2006/relationships/hyperlink" Target="https://github.com/umer0586/SensorServer/blob/main/fastlane/metadata/android/en-US/images/phoneScreenshots/05.png" TargetMode="Externa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hyperlink" Target="https://github.com/umer0586/SensorServer/blob/main/fastlane/metadata/android/en-US/images/phoneScreenshots/07.png"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tyrus.java.net/" TargetMode="External"/><Relationship Id="rId13" Type="http://schemas.openxmlformats.org/officeDocument/2006/relationships/hyperlink" Target="https://github.com/Tinder/Scarlet" TargetMode="External"/><Relationship Id="rId3" Type="http://schemas.openxmlformats.org/officeDocument/2006/relationships/hyperlink" Target="https://github.com/jaspervdj/websockets" TargetMode="External"/><Relationship Id="rId7" Type="http://schemas.openxmlformats.org/officeDocument/2006/relationships/hyperlink" Target="http://www.luminusweb.net/docs/websockets.md" TargetMode="External"/><Relationship Id="rId12" Type="http://schemas.openxmlformats.org/officeDocument/2006/relationships/hyperlink" Target="https://github.com/TakahikoKawasaki/nv-websocket-client" TargetMode="External"/><Relationship Id="rId2" Type="http://schemas.openxmlformats.org/officeDocument/2006/relationships/hyperlink" Target="https://github.com/facundofarias/awesome-websockets" TargetMode="External"/><Relationship Id="rId1" Type="http://schemas.openxmlformats.org/officeDocument/2006/relationships/slideLayout" Target="../slideLayouts/slideLayout2.xml"/><Relationship Id="rId6" Type="http://schemas.openxmlformats.org/officeDocument/2006/relationships/hyperlink" Target="https://github.com/jarohen/chord" TargetMode="External"/><Relationship Id="rId11" Type="http://schemas.openxmlformats.org/officeDocument/2006/relationships/hyperlink" Target="https://github.com/webbit/webbit" TargetMode="External"/><Relationship Id="rId5" Type="http://schemas.openxmlformats.org/officeDocument/2006/relationships/hyperlink" Target="https://github.com/ptaoussanis/sente" TargetMode="External"/><Relationship Id="rId15" Type="http://schemas.openxmlformats.org/officeDocument/2006/relationships/hyperlink" Target="https://github.com/finagle/finagle-websocket" TargetMode="External"/><Relationship Id="rId10" Type="http://schemas.openxmlformats.org/officeDocument/2006/relationships/hyperlink" Target="https://github.com/Atmosphere/atmosphere" TargetMode="External"/><Relationship Id="rId4" Type="http://schemas.openxmlformats.org/officeDocument/2006/relationships/hyperlink" Target="https://github.com/o3/n2o" TargetMode="External"/><Relationship Id="rId9" Type="http://schemas.openxmlformats.org/officeDocument/2006/relationships/hyperlink" Target="https://github.com/TooTallNate/Java-WebSocket" TargetMode="External"/><Relationship Id="rId14" Type="http://schemas.openxmlformats.org/officeDocument/2006/relationships/hyperlink" Target="https://www.playframework.com/documentation/2.5.x/ScalaWebSocke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mer0586/SensorServer/wiki/Getting-Data-From-GPS" TargetMode="External"/><Relationship Id="rId2" Type="http://schemas.openxmlformats.org/officeDocument/2006/relationships/hyperlink" Target="https://github.com/umer0586/SensorServer/wiki/Controlling-Mouse-Using-SensorServer-App" TargetMode="Externa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ub.dev/packages/web" TargetMode="External"/><Relationship Id="rId7" Type="http://schemas.openxmlformats.org/officeDocument/2006/relationships/image" Target="../media/image26.png"/><Relationship Id="rId2" Type="http://schemas.openxmlformats.org/officeDocument/2006/relationships/hyperlink" Target="https://pub.dev/packages/http" TargetMode="External"/><Relationship Id="rId1" Type="http://schemas.openxmlformats.org/officeDocument/2006/relationships/slideLayout" Target="../slideLayouts/slideLayout2.xml"/><Relationship Id="rId6" Type="http://schemas.openxmlformats.org/officeDocument/2006/relationships/hyperlink" Target="https://pub.dev/packages/provider" TargetMode="External"/><Relationship Id="rId5" Type="http://schemas.openxmlformats.org/officeDocument/2006/relationships/hyperlink" Target="https://pub.dev/packages/fl_chart" TargetMode="External"/><Relationship Id="rId4" Type="http://schemas.openxmlformats.org/officeDocument/2006/relationships/hyperlink" Target="https://pub.dev/packages/get_it"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UmerCodez/SensorSpot/blob/main/fastlane/metadata/android/en-US/images/phoneScreenshots/1.jpg" TargetMode="External"/><Relationship Id="rId3" Type="http://schemas.openxmlformats.org/officeDocument/2006/relationships/image" Target="../media/image27.jpeg"/><Relationship Id="rId7" Type="http://schemas.openxmlformats.org/officeDocument/2006/relationships/image" Target="../media/image29.jpeg"/><Relationship Id="rId2" Type="http://schemas.openxmlformats.org/officeDocument/2006/relationships/hyperlink" Target="https://github.com/UmerCodez/SensorSpot/blob/main/fastlane/metadata/android/en-US/images/phoneScreenshots/3.jpg" TargetMode="External"/><Relationship Id="rId1" Type="http://schemas.openxmlformats.org/officeDocument/2006/relationships/slideLayout" Target="../slideLayouts/slideLayout2.xml"/><Relationship Id="rId6" Type="http://schemas.openxmlformats.org/officeDocument/2006/relationships/hyperlink" Target="https://github.com/UmerCodez/SensorSpot/blob/main/fastlane/metadata/android/en-US/images/phoneScreenshots/4.jpg" TargetMode="External"/><Relationship Id="rId5" Type="http://schemas.openxmlformats.org/officeDocument/2006/relationships/image" Target="../media/image28.jpeg"/><Relationship Id="rId4" Type="http://schemas.openxmlformats.org/officeDocument/2006/relationships/hyperlink" Target="https://github.com/UmerCodez/SensorSpot/blob/main/fastlane/metadata/android/en-US/images/phoneScreenshots/2.jpg" TargetMode="External"/><Relationship Id="rId9"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UmerCodez/SensaGra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hyperlink" Target="https://developer.android.com/reference/android/hardware/SensorEvent#timestam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localhost:5000/" TargetMode="External"/><Relationship Id="rId2" Type="http://schemas.openxmlformats.org/officeDocument/2006/relationships/hyperlink" Target="http://localhost:8086/" TargetMode="External"/><Relationship Id="rId1" Type="http://schemas.openxmlformats.org/officeDocument/2006/relationships/slideLayout" Target="../slideLayouts/slideLayout2.xml"/><Relationship Id="rId5" Type="http://schemas.openxmlformats.org/officeDocument/2006/relationships/hyperlink" Target="http://localhost:3000/" TargetMode="External"/><Relationship Id="rId4" Type="http://schemas.openxmlformats.org/officeDocument/2006/relationships/hyperlink" Target="http://localhost:500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776861" y="2669999"/>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7" name="Title 1"/>
          <p:cNvSpPr txBox="1">
            <a:spLocks/>
          </p:cNvSpPr>
          <p:nvPr/>
        </p:nvSpPr>
        <p:spPr>
          <a:xfrm>
            <a:off x="2321547" y="3311287"/>
            <a:ext cx="8239628" cy="1325563"/>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dirty="0" smtClean="0"/>
          </a:p>
          <a:p>
            <a:pPr algn="r"/>
            <a:r>
              <a:rPr lang="it-IT" sz="9600" b="1" dirty="0">
                <a:solidFill>
                  <a:srgbClr val="0070C0"/>
                </a:solidFill>
              </a:rPr>
              <a:t>Gyroscope Sensor Accelerometer</a:t>
            </a:r>
            <a:endParaRPr lang="en-US" sz="9600" b="1" dirty="0">
              <a:solidFill>
                <a:srgbClr val="0070C0"/>
              </a:solidFill>
            </a:endParaRPr>
          </a:p>
        </p:txBody>
      </p:sp>
      <p:sp>
        <p:nvSpPr>
          <p:cNvPr id="24" name="Rectangle 23"/>
          <p:cNvSpPr/>
          <p:nvPr/>
        </p:nvSpPr>
        <p:spPr>
          <a:xfrm>
            <a:off x="9489815" y="6105550"/>
            <a:ext cx="2613761" cy="230832"/>
          </a:xfrm>
          <a:prstGeom prst="rect">
            <a:avLst/>
          </a:prstGeom>
        </p:spPr>
        <p:txBody>
          <a:bodyPr wrap="square">
            <a:spAutoFit/>
          </a:bodyPr>
          <a:lstStyle/>
          <a:p>
            <a:r>
              <a:rPr lang="en-US" sz="900" dirty="0"/>
              <a:t>https://www.youtube.com/@AmelOline/videos</a:t>
            </a:r>
          </a:p>
        </p:txBody>
      </p:sp>
      <p:sp>
        <p:nvSpPr>
          <p:cNvPr id="25" name="Rectangle 24"/>
          <p:cNvSpPr/>
          <p:nvPr/>
        </p:nvSpPr>
        <p:spPr>
          <a:xfrm>
            <a:off x="10326723" y="5967051"/>
            <a:ext cx="1623448" cy="230832"/>
          </a:xfrm>
          <a:prstGeom prst="rect">
            <a:avLst/>
          </a:prstGeom>
        </p:spPr>
        <p:txBody>
          <a:bodyPr wrap="square">
            <a:spAutoFit/>
          </a:bodyPr>
          <a:lstStyle/>
          <a:p>
            <a:r>
              <a:rPr lang="en-US" sz="900" dirty="0"/>
              <a:t>https://github.com/siagianp</a:t>
            </a:r>
          </a:p>
        </p:txBody>
      </p:sp>
      <p:sp>
        <p:nvSpPr>
          <p:cNvPr id="28" name="Rectangle 27"/>
          <p:cNvSpPr/>
          <p:nvPr/>
        </p:nvSpPr>
        <p:spPr>
          <a:xfrm>
            <a:off x="8513422" y="6244050"/>
            <a:ext cx="3667194" cy="230832"/>
          </a:xfrm>
          <a:prstGeom prst="rect">
            <a:avLst/>
          </a:prstGeom>
        </p:spPr>
        <p:txBody>
          <a:bodyPr wrap="square">
            <a:spAutoFit/>
          </a:bodyPr>
          <a:lstStyle/>
          <a:p>
            <a:r>
              <a:rPr lang="en-US" sz="900" dirty="0"/>
              <a:t>https://github.com/amelcharolinesgn2/IoT_simulator-mqtt-NodeRed</a:t>
            </a:r>
          </a:p>
        </p:txBody>
      </p:sp>
      <p:sp>
        <p:nvSpPr>
          <p:cNvPr id="29" name="Rectangle 28"/>
          <p:cNvSpPr/>
          <p:nvPr/>
        </p:nvSpPr>
        <p:spPr>
          <a:xfrm>
            <a:off x="8959112" y="6382549"/>
            <a:ext cx="3204723" cy="230832"/>
          </a:xfrm>
          <a:prstGeom prst="rect">
            <a:avLst/>
          </a:prstGeom>
        </p:spPr>
        <p:txBody>
          <a:bodyPr wrap="none">
            <a:spAutoFit/>
          </a:bodyPr>
          <a:lstStyle/>
          <a:p>
            <a:r>
              <a:rPr lang="en-US" sz="900" dirty="0"/>
              <a:t>https://github.com/amelcharolinesgn2/Cloud-Infrastructures</a:t>
            </a:r>
          </a:p>
        </p:txBody>
      </p:sp>
      <p:sp>
        <p:nvSpPr>
          <p:cNvPr id="34" name="Rectangle 33"/>
          <p:cNvSpPr/>
          <p:nvPr/>
        </p:nvSpPr>
        <p:spPr>
          <a:xfrm>
            <a:off x="8426515" y="6555673"/>
            <a:ext cx="3839513" cy="230832"/>
          </a:xfrm>
          <a:prstGeom prst="rect">
            <a:avLst/>
          </a:prstGeom>
        </p:spPr>
        <p:txBody>
          <a:bodyPr wrap="none">
            <a:spAutoFit/>
          </a:bodyPr>
          <a:lstStyle/>
          <a:p>
            <a:r>
              <a:rPr lang="en-US" sz="900" dirty="0"/>
              <a:t>https://github.com/amelcharolinesgn2/ClouD-Infrastructure-SISKA-2025</a:t>
            </a:r>
          </a:p>
        </p:txBody>
      </p:sp>
      <p:sp>
        <p:nvSpPr>
          <p:cNvPr id="2" name="Rectangle 1"/>
          <p:cNvSpPr/>
          <p:nvPr/>
        </p:nvSpPr>
        <p:spPr>
          <a:xfrm>
            <a:off x="2991464" y="4542563"/>
            <a:ext cx="6096000" cy="646331"/>
          </a:xfrm>
          <a:prstGeom prst="rect">
            <a:avLst/>
          </a:prstGeom>
        </p:spPr>
        <p:txBody>
          <a:bodyPr>
            <a:spAutoFit/>
          </a:bodyPr>
          <a:lstStyle/>
          <a:p>
            <a:r>
              <a:rPr lang="en-US" dirty="0"/>
              <a:t>https://github.com/amelcharolinesgn2/Gyroscope-Sensor-Data-Accelerometer</a:t>
            </a:r>
          </a:p>
        </p:txBody>
      </p:sp>
    </p:spTree>
    <p:extLst>
      <p:ext uri="{BB962C8B-B14F-4D97-AF65-F5344CB8AC3E}">
        <p14:creationId xmlns:p14="http://schemas.microsoft.com/office/powerpoint/2010/main" val="1026376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https://github.com/umer0586/SensorServer/raw/main/fastlane/metadata/android/en-US/images/phoneScreenshots/04.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1250" y="1016668"/>
            <a:ext cx="2381250" cy="42291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github.com/umer0586/SensorServer/raw/main/fastlane/metadata/android/en-US/images/phoneScreenshots/05.pn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2500" y="1016668"/>
            <a:ext cx="2381250" cy="422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https://github.com/umer0586/SensorServer/raw/main/fastlane/metadata/android/en-US/images/phoneScreenshots/06.pn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43750" y="1016668"/>
            <a:ext cx="2381250" cy="42291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github.com/umer0586/SensorServer/raw/main/fastlane/metadata/android/en-US/images/phoneScreenshots/07.pn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25000" y="1016668"/>
            <a:ext cx="2381250" cy="42291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github.com/umer0586/SensorServer/raw/main/fastlane/metadata/android/en-US/images/phoneScreenshots/03.png">
            <a:hlinkClick r:id="rId11"/>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1016668"/>
            <a:ext cx="2381250" cy="42291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546071"/>
            <a:ext cx="1494255" cy="369332"/>
          </a:xfrm>
          <a:prstGeom prst="rect">
            <a:avLst/>
          </a:prstGeom>
        </p:spPr>
        <p:txBody>
          <a:bodyPr wrap="none">
            <a:spAutoFit/>
          </a:bodyPr>
          <a:lstStyle/>
          <a:p>
            <a:pPr algn="just"/>
            <a:r>
              <a:rPr lang="en-US" b="1" u="sng" dirty="0" smtClean="0"/>
              <a:t>Sensor Server</a:t>
            </a:r>
            <a:endParaRPr lang="en-US" b="1" u="sng" dirty="0"/>
          </a:p>
        </p:txBody>
      </p:sp>
      <p:sp>
        <p:nvSpPr>
          <p:cNvPr id="10" name="Title 1"/>
          <p:cNvSpPr>
            <a:spLocks noGrp="1"/>
          </p:cNvSpPr>
          <p:nvPr>
            <p:ph type="title"/>
          </p:nvPr>
        </p:nvSpPr>
        <p:spPr>
          <a:xfrm>
            <a:off x="7331242" y="365125"/>
            <a:ext cx="4022557" cy="212391"/>
          </a:xfrm>
        </p:spPr>
        <p:txBody>
          <a:bodyPr>
            <a:noAutofit/>
          </a:bodyPr>
          <a:lstStyle/>
          <a:p>
            <a:pPr algn="r"/>
            <a:r>
              <a:rPr lang="it-IT" sz="1800" b="1" dirty="0">
                <a:solidFill>
                  <a:srgbClr val="0070C0"/>
                </a:solidFill>
              </a:rPr>
              <a:t>Gyroscope Sensor </a:t>
            </a:r>
            <a:r>
              <a:rPr lang="it-IT" sz="1800" b="1" dirty="0" smtClean="0">
                <a:solidFill>
                  <a:srgbClr val="0070C0"/>
                </a:solidFill>
              </a:rPr>
              <a:t>Accelerometer</a:t>
            </a:r>
            <a:endParaRPr lang="en-US" sz="1800" b="1" dirty="0">
              <a:solidFill>
                <a:srgbClr val="0070C0"/>
              </a:solidFill>
            </a:endParaRPr>
          </a:p>
        </p:txBody>
      </p:sp>
      <p:sp>
        <p:nvSpPr>
          <p:cNvPr id="4" name="Rectangle 3"/>
          <p:cNvSpPr/>
          <p:nvPr/>
        </p:nvSpPr>
        <p:spPr>
          <a:xfrm>
            <a:off x="160420" y="5347033"/>
            <a:ext cx="12159915" cy="646331"/>
          </a:xfrm>
          <a:prstGeom prst="rect">
            <a:avLst/>
          </a:prstGeom>
        </p:spPr>
        <p:txBody>
          <a:bodyPr wrap="square">
            <a:spAutoFit/>
          </a:bodyPr>
          <a:lstStyle/>
          <a:p>
            <a:r>
              <a:rPr lang="en-US" dirty="0" smtClean="0"/>
              <a:t>This </a:t>
            </a:r>
            <a:r>
              <a:rPr lang="en-US" dirty="0"/>
              <a:t>application functions as a </a:t>
            </a:r>
            <a:r>
              <a:rPr lang="en-US" dirty="0" err="1"/>
              <a:t>Websocket</a:t>
            </a:r>
            <a:r>
              <a:rPr lang="en-US" dirty="0"/>
              <a:t> Server, you will require a </a:t>
            </a:r>
            <a:r>
              <a:rPr lang="en-US" dirty="0" err="1"/>
              <a:t>Websocket</a:t>
            </a:r>
            <a:r>
              <a:rPr lang="en-US" dirty="0"/>
              <a:t> Client API to establish a connection with the application. To obtain a </a:t>
            </a:r>
            <a:r>
              <a:rPr lang="en-US" dirty="0" err="1"/>
              <a:t>Websocket</a:t>
            </a:r>
            <a:r>
              <a:rPr lang="en-US" dirty="0"/>
              <a:t> library for your preferred programming language </a:t>
            </a:r>
            <a:r>
              <a:rPr lang="en-US" dirty="0">
                <a:solidFill>
                  <a:srgbClr val="FFC000"/>
                </a:solidFill>
              </a:rPr>
              <a:t>click</a:t>
            </a:r>
          </a:p>
        </p:txBody>
      </p:sp>
      <p:sp>
        <p:nvSpPr>
          <p:cNvPr id="5" name="Rectangle 4"/>
          <p:cNvSpPr/>
          <p:nvPr/>
        </p:nvSpPr>
        <p:spPr>
          <a:xfrm>
            <a:off x="523875" y="5934670"/>
            <a:ext cx="10829924" cy="646331"/>
          </a:xfrm>
          <a:prstGeom prst="rect">
            <a:avLst/>
          </a:prstGeom>
        </p:spPr>
        <p:txBody>
          <a:bodyPr wrap="square">
            <a:spAutoFit/>
          </a:bodyPr>
          <a:lstStyle/>
          <a:p>
            <a:r>
              <a:rPr lang="en-US" dirty="0">
                <a:solidFill>
                  <a:srgbClr val="FFC000"/>
                </a:solidFill>
              </a:rPr>
              <a:t>https://github.com/amelcharolinesgn2/Gyroscope-Sensor-Data-Accelerometer/blob/main/awesome-websockets-master.zip</a:t>
            </a:r>
          </a:p>
        </p:txBody>
      </p:sp>
    </p:spTree>
    <p:extLst>
      <p:ext uri="{BB962C8B-B14F-4D97-AF65-F5344CB8AC3E}">
        <p14:creationId xmlns:p14="http://schemas.microsoft.com/office/powerpoint/2010/main" val="24620108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1054" y="289397"/>
            <a:ext cx="1233415" cy="369332"/>
          </a:xfrm>
          <a:prstGeom prst="rect">
            <a:avLst/>
          </a:prstGeom>
        </p:spPr>
        <p:txBody>
          <a:bodyPr wrap="none">
            <a:spAutoFit/>
          </a:bodyPr>
          <a:lstStyle/>
          <a:p>
            <a:pPr algn="just"/>
            <a:r>
              <a:rPr lang="en-US" b="1" u="sng" dirty="0" err="1" smtClean="0"/>
              <a:t>Websocket</a:t>
            </a:r>
            <a:endParaRPr lang="en-US" b="1" u="sng" dirty="0"/>
          </a:p>
        </p:txBody>
      </p:sp>
      <p:sp>
        <p:nvSpPr>
          <p:cNvPr id="5" name="Rectangle 4"/>
          <p:cNvSpPr/>
          <p:nvPr/>
        </p:nvSpPr>
        <p:spPr>
          <a:xfrm>
            <a:off x="371054" y="658729"/>
            <a:ext cx="4441578" cy="646331"/>
          </a:xfrm>
          <a:prstGeom prst="rect">
            <a:avLst/>
          </a:prstGeom>
        </p:spPr>
        <p:txBody>
          <a:bodyPr wrap="square">
            <a:spAutoFit/>
          </a:bodyPr>
          <a:lstStyle/>
          <a:p>
            <a:r>
              <a:rPr lang="en-US" dirty="0" err="1"/>
              <a:t>Websocket</a:t>
            </a:r>
            <a:r>
              <a:rPr lang="en-US" dirty="0"/>
              <a:t> Client API to establish a connection with the application.</a:t>
            </a:r>
          </a:p>
        </p:txBody>
      </p:sp>
      <p:sp>
        <p:nvSpPr>
          <p:cNvPr id="6" name="Rectangle 5"/>
          <p:cNvSpPr/>
          <p:nvPr/>
        </p:nvSpPr>
        <p:spPr>
          <a:xfrm>
            <a:off x="371052" y="1484166"/>
            <a:ext cx="5470344" cy="646331"/>
          </a:xfrm>
          <a:prstGeom prst="rect">
            <a:avLst/>
          </a:prstGeom>
        </p:spPr>
        <p:txBody>
          <a:bodyPr wrap="none">
            <a:spAutoFit/>
          </a:bodyPr>
          <a:lstStyle/>
          <a:p>
            <a:r>
              <a:rPr lang="en-US" dirty="0">
                <a:hlinkClick r:id="rId2"/>
              </a:rPr>
              <a:t>https://</a:t>
            </a:r>
            <a:r>
              <a:rPr lang="en-US" dirty="0" smtClean="0">
                <a:hlinkClick r:id="rId2"/>
              </a:rPr>
              <a:t>github.com/facundofarias/awesome-websockets</a:t>
            </a:r>
            <a:endParaRPr lang="en-US" dirty="0" smtClean="0"/>
          </a:p>
          <a:p>
            <a:r>
              <a:rPr lang="en-US" dirty="0"/>
              <a:t>https://en.wikipedia.org/wiki/WebSocket</a:t>
            </a:r>
          </a:p>
        </p:txBody>
      </p:sp>
      <p:sp>
        <p:nvSpPr>
          <p:cNvPr id="7" name="Rectangle 6"/>
          <p:cNvSpPr/>
          <p:nvPr/>
        </p:nvSpPr>
        <p:spPr>
          <a:xfrm>
            <a:off x="371053" y="1114834"/>
            <a:ext cx="11981367" cy="369332"/>
          </a:xfrm>
          <a:prstGeom prst="rect">
            <a:avLst/>
          </a:prstGeom>
        </p:spPr>
        <p:txBody>
          <a:bodyPr wrap="square">
            <a:spAutoFit/>
          </a:bodyPr>
          <a:lstStyle/>
          <a:p>
            <a:r>
              <a:rPr lang="en-US" dirty="0"/>
              <a:t>https://github.com/amelcharolinesgn2/Gyroscope-Sensor-Data-Accelerometer/blob/main/awesome-websockets-master.zip</a:t>
            </a:r>
          </a:p>
        </p:txBody>
      </p:sp>
      <p:sp>
        <p:nvSpPr>
          <p:cNvPr id="8" name="Rectangle 7"/>
          <p:cNvSpPr/>
          <p:nvPr/>
        </p:nvSpPr>
        <p:spPr>
          <a:xfrm>
            <a:off x="737936" y="2136057"/>
            <a:ext cx="11454063" cy="3016210"/>
          </a:xfrm>
          <a:prstGeom prst="rect">
            <a:avLst/>
          </a:prstGeom>
        </p:spPr>
        <p:txBody>
          <a:bodyPr wrap="square">
            <a:spAutoFit/>
          </a:bodyPr>
          <a:lstStyle/>
          <a:p>
            <a:r>
              <a:rPr lang="en-US" sz="1000" b="1" dirty="0">
                <a:solidFill>
                  <a:srgbClr val="1F2328"/>
                </a:solidFill>
                <a:latin typeface="-apple-system"/>
              </a:rPr>
              <a:t>Haskell</a:t>
            </a:r>
          </a:p>
          <a:p>
            <a:pPr>
              <a:buFont typeface="Arial" panose="020B0604020202020204" pitchFamily="34" charset="0"/>
              <a:buChar char="•"/>
            </a:pPr>
            <a:r>
              <a:rPr lang="en-US" sz="1000" u="sng" dirty="0" err="1">
                <a:solidFill>
                  <a:srgbClr val="0969DA"/>
                </a:solidFill>
                <a:latin typeface="-apple-system"/>
                <a:hlinkClick r:id="rId3"/>
              </a:rPr>
              <a:t>Websockets</a:t>
            </a:r>
            <a:r>
              <a:rPr lang="en-US" sz="1000" dirty="0">
                <a:solidFill>
                  <a:srgbClr val="1F2328"/>
                </a:solidFill>
                <a:latin typeface="-apple-system"/>
              </a:rPr>
              <a:t> - A Haskell library for creating </a:t>
            </a:r>
            <a:r>
              <a:rPr lang="en-US" sz="1000" dirty="0" err="1">
                <a:solidFill>
                  <a:srgbClr val="1F2328"/>
                </a:solidFill>
                <a:latin typeface="-apple-system"/>
              </a:rPr>
              <a:t>WebSocket</a:t>
            </a:r>
            <a:r>
              <a:rPr lang="en-US" sz="1000" dirty="0">
                <a:solidFill>
                  <a:srgbClr val="1F2328"/>
                </a:solidFill>
                <a:latin typeface="-apple-system"/>
              </a:rPr>
              <a:t>-capable servers.</a:t>
            </a:r>
          </a:p>
          <a:p>
            <a:pPr>
              <a:buFont typeface="Arial" panose="020B0604020202020204" pitchFamily="34" charset="0"/>
              <a:buChar char="•"/>
            </a:pPr>
            <a:r>
              <a:rPr lang="en-US" sz="1000" u="sng" dirty="0">
                <a:solidFill>
                  <a:srgbClr val="0969DA"/>
                </a:solidFill>
                <a:latin typeface="-apple-system"/>
                <a:hlinkClick r:id="rId4"/>
              </a:rPr>
              <a:t>n2o</a:t>
            </a:r>
            <a:r>
              <a:rPr lang="en-US" sz="1000" dirty="0">
                <a:solidFill>
                  <a:srgbClr val="1F2328"/>
                </a:solidFill>
                <a:latin typeface="-apple-system"/>
              </a:rPr>
              <a:t> - Haskell implementation of </a:t>
            </a:r>
            <a:r>
              <a:rPr lang="en-US" sz="1000" dirty="0" err="1">
                <a:solidFill>
                  <a:srgbClr val="1F2328"/>
                </a:solidFill>
                <a:latin typeface="-apple-system"/>
              </a:rPr>
              <a:t>Erlang's</a:t>
            </a:r>
            <a:r>
              <a:rPr lang="en-US" sz="1000" dirty="0">
                <a:solidFill>
                  <a:srgbClr val="1F2328"/>
                </a:solidFill>
                <a:latin typeface="-apple-system"/>
              </a:rPr>
              <a:t> n2o - web server on </a:t>
            </a:r>
            <a:r>
              <a:rPr lang="en-US" sz="1000" dirty="0" err="1">
                <a:solidFill>
                  <a:srgbClr val="1F2328"/>
                </a:solidFill>
                <a:latin typeface="-apple-system"/>
              </a:rPr>
              <a:t>websockets</a:t>
            </a:r>
            <a:r>
              <a:rPr lang="en-US" sz="1000" dirty="0">
                <a:solidFill>
                  <a:srgbClr val="1F2328"/>
                </a:solidFill>
                <a:latin typeface="-apple-system"/>
              </a:rPr>
              <a:t>.</a:t>
            </a:r>
          </a:p>
          <a:p>
            <a:r>
              <a:rPr lang="en-US" sz="1000" b="1" dirty="0">
                <a:solidFill>
                  <a:srgbClr val="1F2328"/>
                </a:solidFill>
                <a:latin typeface="-apple-system"/>
              </a:rPr>
              <a:t>Java VM</a:t>
            </a:r>
          </a:p>
          <a:p>
            <a:r>
              <a:rPr lang="en-US" sz="1000" b="1" dirty="0" err="1">
                <a:solidFill>
                  <a:srgbClr val="1F2328"/>
                </a:solidFill>
                <a:latin typeface="-apple-system"/>
              </a:rPr>
              <a:t>Clojure</a:t>
            </a:r>
            <a:endParaRPr lang="en-US" sz="1000" b="1" dirty="0">
              <a:solidFill>
                <a:srgbClr val="1F2328"/>
              </a:solidFill>
              <a:latin typeface="-apple-system"/>
            </a:endParaRPr>
          </a:p>
          <a:p>
            <a:pPr>
              <a:buFont typeface="Arial" panose="020B0604020202020204" pitchFamily="34" charset="0"/>
              <a:buChar char="•"/>
            </a:pPr>
            <a:r>
              <a:rPr lang="en-US" sz="1000" u="sng" dirty="0" err="1">
                <a:solidFill>
                  <a:srgbClr val="0969DA"/>
                </a:solidFill>
                <a:latin typeface="-apple-system"/>
                <a:hlinkClick r:id="rId5"/>
              </a:rPr>
              <a:t>Sente</a:t>
            </a:r>
            <a:r>
              <a:rPr lang="en-US" sz="1000" dirty="0">
                <a:solidFill>
                  <a:srgbClr val="1F2328"/>
                </a:solidFill>
                <a:latin typeface="-apple-system"/>
              </a:rPr>
              <a:t> - </a:t>
            </a:r>
            <a:r>
              <a:rPr lang="en-US" sz="1000" dirty="0" err="1">
                <a:solidFill>
                  <a:srgbClr val="1F2328"/>
                </a:solidFill>
                <a:latin typeface="-apple-system"/>
              </a:rPr>
              <a:t>Realtime</a:t>
            </a:r>
            <a:r>
              <a:rPr lang="en-US" sz="1000" dirty="0">
                <a:solidFill>
                  <a:srgbClr val="1F2328"/>
                </a:solidFill>
                <a:latin typeface="-apple-system"/>
              </a:rPr>
              <a:t> web </a:t>
            </a:r>
            <a:r>
              <a:rPr lang="en-US" sz="1000" dirty="0" err="1">
                <a:solidFill>
                  <a:srgbClr val="1F2328"/>
                </a:solidFill>
                <a:latin typeface="-apple-system"/>
              </a:rPr>
              <a:t>comms</a:t>
            </a:r>
            <a:r>
              <a:rPr lang="en-US" sz="1000" dirty="0">
                <a:solidFill>
                  <a:srgbClr val="1F2328"/>
                </a:solidFill>
                <a:latin typeface="-apple-system"/>
              </a:rPr>
              <a:t> for </a:t>
            </a:r>
            <a:r>
              <a:rPr lang="en-US" sz="1000" dirty="0" err="1">
                <a:solidFill>
                  <a:srgbClr val="1F2328"/>
                </a:solidFill>
                <a:latin typeface="-apple-system"/>
              </a:rPr>
              <a:t>Clojure</a:t>
            </a:r>
            <a:r>
              <a:rPr lang="en-US" sz="1000" dirty="0">
                <a:solidFill>
                  <a:srgbClr val="1F2328"/>
                </a:solidFill>
                <a:latin typeface="-apple-system"/>
              </a:rPr>
              <a:t>/Script.</a:t>
            </a:r>
          </a:p>
          <a:p>
            <a:pPr>
              <a:buFont typeface="Arial" panose="020B0604020202020204" pitchFamily="34" charset="0"/>
              <a:buChar char="•"/>
            </a:pPr>
            <a:r>
              <a:rPr lang="en-US" sz="1000" u="sng" dirty="0">
                <a:solidFill>
                  <a:srgbClr val="0969DA"/>
                </a:solidFill>
                <a:latin typeface="-apple-system"/>
                <a:hlinkClick r:id="rId6"/>
              </a:rPr>
              <a:t>Chord</a:t>
            </a:r>
            <a:r>
              <a:rPr lang="en-US" sz="1000" dirty="0">
                <a:solidFill>
                  <a:srgbClr val="1F2328"/>
                </a:solidFill>
                <a:latin typeface="-apple-system"/>
              </a:rPr>
              <a:t> - Library designed to bridge the gap between the triad of CLJ/CLJS, web-sockets and </a:t>
            </a:r>
            <a:r>
              <a:rPr lang="en-US" sz="1000" dirty="0" err="1">
                <a:solidFill>
                  <a:srgbClr val="1F2328"/>
                </a:solidFill>
                <a:latin typeface="-apple-system"/>
              </a:rPr>
              <a:t>core.async</a:t>
            </a:r>
            <a:r>
              <a:rPr lang="en-US" sz="1000" dirty="0">
                <a:solidFill>
                  <a:srgbClr val="1F2328"/>
                </a:solidFill>
                <a:latin typeface="-apple-system"/>
              </a:rPr>
              <a:t>.</a:t>
            </a:r>
          </a:p>
          <a:p>
            <a:pPr>
              <a:buFont typeface="Arial" panose="020B0604020202020204" pitchFamily="34" charset="0"/>
              <a:buChar char="•"/>
            </a:pPr>
            <a:r>
              <a:rPr lang="en-US" sz="1000" u="sng" dirty="0" err="1">
                <a:solidFill>
                  <a:srgbClr val="0969DA"/>
                </a:solidFill>
                <a:latin typeface="-apple-system"/>
                <a:hlinkClick r:id="rId7"/>
              </a:rPr>
              <a:t>Luminusweb</a:t>
            </a:r>
            <a:r>
              <a:rPr lang="en-US" sz="1000" dirty="0">
                <a:solidFill>
                  <a:srgbClr val="1F2328"/>
                </a:solidFill>
                <a:latin typeface="-apple-system"/>
              </a:rPr>
              <a:t> - </a:t>
            </a:r>
            <a:r>
              <a:rPr lang="en-US" sz="1000" dirty="0" err="1">
                <a:solidFill>
                  <a:srgbClr val="1F2328"/>
                </a:solidFill>
                <a:latin typeface="-apple-system"/>
              </a:rPr>
              <a:t>Luminus</a:t>
            </a:r>
            <a:r>
              <a:rPr lang="en-US" sz="1000" dirty="0">
                <a:solidFill>
                  <a:srgbClr val="1F2328"/>
                </a:solidFill>
                <a:latin typeface="-apple-system"/>
              </a:rPr>
              <a:t> is a </a:t>
            </a:r>
            <a:r>
              <a:rPr lang="en-US" sz="1000" dirty="0" err="1">
                <a:solidFill>
                  <a:srgbClr val="1F2328"/>
                </a:solidFill>
                <a:latin typeface="-apple-system"/>
              </a:rPr>
              <a:t>Clojure</a:t>
            </a:r>
            <a:r>
              <a:rPr lang="en-US" sz="1000" dirty="0">
                <a:solidFill>
                  <a:srgbClr val="1F2328"/>
                </a:solidFill>
                <a:latin typeface="-apple-system"/>
              </a:rPr>
              <a:t> micro-framework based on a set of lightweight libraries.</a:t>
            </a:r>
          </a:p>
          <a:p>
            <a:r>
              <a:rPr lang="en-US" sz="1000" b="1" dirty="0">
                <a:solidFill>
                  <a:srgbClr val="1F2328"/>
                </a:solidFill>
                <a:latin typeface="-apple-system"/>
              </a:rPr>
              <a:t>Java</a:t>
            </a:r>
          </a:p>
          <a:p>
            <a:pPr>
              <a:buFont typeface="Arial" panose="020B0604020202020204" pitchFamily="34" charset="0"/>
              <a:buChar char="•"/>
            </a:pPr>
            <a:r>
              <a:rPr lang="en-US" sz="1000" u="sng" dirty="0">
                <a:solidFill>
                  <a:srgbClr val="0969DA"/>
                </a:solidFill>
                <a:latin typeface="-apple-system"/>
                <a:hlinkClick r:id="rId8"/>
              </a:rPr>
              <a:t>Project </a:t>
            </a:r>
            <a:r>
              <a:rPr lang="en-US" sz="1000" u="sng" dirty="0" err="1">
                <a:solidFill>
                  <a:srgbClr val="0969DA"/>
                </a:solidFill>
                <a:latin typeface="-apple-system"/>
                <a:hlinkClick r:id="rId8"/>
              </a:rPr>
              <a:t>Tyrus</a:t>
            </a:r>
            <a:r>
              <a:rPr lang="en-US" sz="1000" dirty="0">
                <a:solidFill>
                  <a:srgbClr val="1F2328"/>
                </a:solidFill>
                <a:latin typeface="-apple-system"/>
              </a:rPr>
              <a:t> - JSR 356: Java API for </a:t>
            </a:r>
            <a:r>
              <a:rPr lang="en-US" sz="1000" dirty="0" err="1">
                <a:solidFill>
                  <a:srgbClr val="1F2328"/>
                </a:solidFill>
                <a:latin typeface="-apple-system"/>
              </a:rPr>
              <a:t>WebSocket</a:t>
            </a:r>
            <a:r>
              <a:rPr lang="en-US" sz="1000" dirty="0">
                <a:solidFill>
                  <a:srgbClr val="1F2328"/>
                </a:solidFill>
                <a:latin typeface="-apple-system"/>
              </a:rPr>
              <a:t> - Reference Implementation.</a:t>
            </a:r>
          </a:p>
          <a:p>
            <a:pPr>
              <a:buFont typeface="Arial" panose="020B0604020202020204" pitchFamily="34" charset="0"/>
              <a:buChar char="•"/>
            </a:pPr>
            <a:r>
              <a:rPr lang="en-US" sz="1000" u="sng" dirty="0">
                <a:solidFill>
                  <a:srgbClr val="0969DA"/>
                </a:solidFill>
                <a:latin typeface="-apple-system"/>
                <a:hlinkClick r:id="rId9"/>
              </a:rPr>
              <a:t>Java-</a:t>
            </a:r>
            <a:r>
              <a:rPr lang="en-US" sz="1000" u="sng" dirty="0" err="1">
                <a:solidFill>
                  <a:srgbClr val="0969DA"/>
                </a:solidFill>
                <a:latin typeface="-apple-system"/>
                <a:hlinkClick r:id="rId9"/>
              </a:rPr>
              <a:t>WebSocket</a:t>
            </a:r>
            <a:r>
              <a:rPr lang="en-US" sz="1000" dirty="0">
                <a:solidFill>
                  <a:srgbClr val="1F2328"/>
                </a:solidFill>
                <a:latin typeface="-apple-system"/>
              </a:rPr>
              <a:t> - Barebones </a:t>
            </a:r>
            <a:r>
              <a:rPr lang="en-US" sz="1000" dirty="0" err="1">
                <a:solidFill>
                  <a:srgbClr val="1F2328"/>
                </a:solidFill>
                <a:latin typeface="-apple-system"/>
              </a:rPr>
              <a:t>WebSocket</a:t>
            </a:r>
            <a:r>
              <a:rPr lang="en-US" sz="1000" dirty="0">
                <a:solidFill>
                  <a:srgbClr val="1F2328"/>
                </a:solidFill>
                <a:latin typeface="-apple-system"/>
              </a:rPr>
              <a:t> client and server implementation written in 100% Java.</a:t>
            </a:r>
          </a:p>
          <a:p>
            <a:pPr>
              <a:buFont typeface="Arial" panose="020B0604020202020204" pitchFamily="34" charset="0"/>
              <a:buChar char="•"/>
            </a:pPr>
            <a:r>
              <a:rPr lang="en-US" sz="1000" u="sng" dirty="0">
                <a:solidFill>
                  <a:srgbClr val="0969DA"/>
                </a:solidFill>
                <a:latin typeface="-apple-system"/>
                <a:hlinkClick r:id="rId10"/>
              </a:rPr>
              <a:t>Atmosphere</a:t>
            </a:r>
            <a:r>
              <a:rPr lang="en-US" sz="1000" dirty="0">
                <a:solidFill>
                  <a:srgbClr val="1F2328"/>
                </a:solidFill>
                <a:latin typeface="-apple-system"/>
              </a:rPr>
              <a:t> - </a:t>
            </a:r>
            <a:r>
              <a:rPr lang="en-US" sz="1000" dirty="0" err="1">
                <a:solidFill>
                  <a:srgbClr val="1F2328"/>
                </a:solidFill>
                <a:latin typeface="-apple-system"/>
              </a:rPr>
              <a:t>Realtime</a:t>
            </a:r>
            <a:r>
              <a:rPr lang="en-US" sz="1000" dirty="0">
                <a:solidFill>
                  <a:srgbClr val="1F2328"/>
                </a:solidFill>
                <a:latin typeface="-apple-system"/>
              </a:rPr>
              <a:t> Client Server Framework for the JVM, supporting </a:t>
            </a:r>
            <a:r>
              <a:rPr lang="en-US" sz="1000" dirty="0" err="1">
                <a:solidFill>
                  <a:srgbClr val="1F2328"/>
                </a:solidFill>
                <a:latin typeface="-apple-system"/>
              </a:rPr>
              <a:t>WebSockets</a:t>
            </a:r>
            <a:r>
              <a:rPr lang="en-US" sz="1000" dirty="0">
                <a:solidFill>
                  <a:srgbClr val="1F2328"/>
                </a:solidFill>
                <a:latin typeface="-apple-system"/>
              </a:rPr>
              <a:t> with Cross-Browser Fallbacks.</a:t>
            </a:r>
          </a:p>
          <a:p>
            <a:pPr>
              <a:buFont typeface="Arial" panose="020B0604020202020204" pitchFamily="34" charset="0"/>
              <a:buChar char="•"/>
            </a:pPr>
            <a:r>
              <a:rPr lang="en-US" sz="1000" u="sng" dirty="0" err="1">
                <a:solidFill>
                  <a:srgbClr val="0969DA"/>
                </a:solidFill>
                <a:latin typeface="-apple-system"/>
                <a:hlinkClick r:id="rId11"/>
              </a:rPr>
              <a:t>Webbit</a:t>
            </a:r>
            <a:r>
              <a:rPr lang="en-US" sz="1000" dirty="0">
                <a:solidFill>
                  <a:srgbClr val="1F2328"/>
                </a:solidFill>
                <a:latin typeface="-apple-system"/>
              </a:rPr>
              <a:t> - Java event based </a:t>
            </a:r>
            <a:r>
              <a:rPr lang="en-US" sz="1000" dirty="0" err="1">
                <a:solidFill>
                  <a:srgbClr val="1F2328"/>
                </a:solidFill>
                <a:latin typeface="-apple-system"/>
              </a:rPr>
              <a:t>WebSocket</a:t>
            </a:r>
            <a:r>
              <a:rPr lang="en-US" sz="1000" dirty="0">
                <a:solidFill>
                  <a:srgbClr val="1F2328"/>
                </a:solidFill>
                <a:latin typeface="-apple-system"/>
              </a:rPr>
              <a:t> and HTTP server.</a:t>
            </a:r>
          </a:p>
          <a:p>
            <a:pPr>
              <a:buFont typeface="Arial" panose="020B0604020202020204" pitchFamily="34" charset="0"/>
              <a:buChar char="•"/>
            </a:pPr>
            <a:r>
              <a:rPr lang="en-US" sz="1000" u="sng" dirty="0" err="1">
                <a:solidFill>
                  <a:srgbClr val="0969DA"/>
                </a:solidFill>
                <a:latin typeface="-apple-system"/>
                <a:hlinkClick r:id="rId12"/>
              </a:rPr>
              <a:t>nv</a:t>
            </a:r>
            <a:r>
              <a:rPr lang="en-US" sz="1000" u="sng" dirty="0">
                <a:solidFill>
                  <a:srgbClr val="0969DA"/>
                </a:solidFill>
                <a:latin typeface="-apple-system"/>
                <a:hlinkClick r:id="rId12"/>
              </a:rPr>
              <a:t>-</a:t>
            </a:r>
            <a:r>
              <a:rPr lang="en-US" sz="1000" u="sng" dirty="0" err="1">
                <a:solidFill>
                  <a:srgbClr val="0969DA"/>
                </a:solidFill>
                <a:latin typeface="-apple-system"/>
                <a:hlinkClick r:id="rId12"/>
              </a:rPr>
              <a:t>websocket</a:t>
            </a:r>
            <a:r>
              <a:rPr lang="en-US" sz="1000" u="sng" dirty="0">
                <a:solidFill>
                  <a:srgbClr val="0969DA"/>
                </a:solidFill>
                <a:latin typeface="-apple-system"/>
                <a:hlinkClick r:id="rId12"/>
              </a:rPr>
              <a:t>-client</a:t>
            </a:r>
            <a:r>
              <a:rPr lang="en-US" sz="1000" dirty="0">
                <a:solidFill>
                  <a:srgbClr val="1F2328"/>
                </a:solidFill>
                <a:latin typeface="-apple-system"/>
              </a:rPr>
              <a:t> - High-quality </a:t>
            </a:r>
            <a:r>
              <a:rPr lang="en-US" sz="1000" dirty="0" err="1">
                <a:solidFill>
                  <a:srgbClr val="1F2328"/>
                </a:solidFill>
                <a:latin typeface="-apple-system"/>
              </a:rPr>
              <a:t>WebSocket</a:t>
            </a:r>
            <a:r>
              <a:rPr lang="en-US" sz="1000" dirty="0">
                <a:solidFill>
                  <a:srgbClr val="1F2328"/>
                </a:solidFill>
                <a:latin typeface="-apple-system"/>
              </a:rPr>
              <a:t> client implementation in Java which.</a:t>
            </a:r>
          </a:p>
          <a:p>
            <a:r>
              <a:rPr lang="en-US" sz="1000" b="1" dirty="0" err="1">
                <a:solidFill>
                  <a:srgbClr val="1F2328"/>
                </a:solidFill>
                <a:latin typeface="-apple-system"/>
              </a:rPr>
              <a:t>Kotlin</a:t>
            </a:r>
            <a:endParaRPr lang="en-US" sz="1000" b="1" dirty="0">
              <a:solidFill>
                <a:srgbClr val="1F2328"/>
              </a:solidFill>
              <a:latin typeface="-apple-system"/>
            </a:endParaRPr>
          </a:p>
          <a:p>
            <a:pPr>
              <a:buFont typeface="Arial" panose="020B0604020202020204" pitchFamily="34" charset="0"/>
              <a:buChar char="•"/>
            </a:pPr>
            <a:r>
              <a:rPr lang="en-US" sz="1000" u="sng" dirty="0">
                <a:solidFill>
                  <a:srgbClr val="0969DA"/>
                </a:solidFill>
                <a:latin typeface="-apple-system"/>
                <a:hlinkClick r:id="rId13"/>
              </a:rPr>
              <a:t>Scarlet</a:t>
            </a:r>
            <a:r>
              <a:rPr lang="en-US" sz="1000" dirty="0">
                <a:solidFill>
                  <a:srgbClr val="1F2328"/>
                </a:solidFill>
                <a:latin typeface="-apple-system"/>
              </a:rPr>
              <a:t> - Tinder's Retrofit inspired </a:t>
            </a:r>
            <a:r>
              <a:rPr lang="en-US" sz="1000" dirty="0" err="1">
                <a:solidFill>
                  <a:srgbClr val="1F2328"/>
                </a:solidFill>
                <a:latin typeface="-apple-system"/>
              </a:rPr>
              <a:t>WebSocket</a:t>
            </a:r>
            <a:r>
              <a:rPr lang="en-US" sz="1000" dirty="0">
                <a:solidFill>
                  <a:srgbClr val="1F2328"/>
                </a:solidFill>
                <a:latin typeface="-apple-system"/>
              </a:rPr>
              <a:t> client for </a:t>
            </a:r>
            <a:r>
              <a:rPr lang="en-US" sz="1000" dirty="0" err="1">
                <a:solidFill>
                  <a:srgbClr val="1F2328"/>
                </a:solidFill>
                <a:latin typeface="-apple-system"/>
              </a:rPr>
              <a:t>Kotlin</a:t>
            </a:r>
            <a:r>
              <a:rPr lang="en-US" sz="1000" dirty="0">
                <a:solidFill>
                  <a:srgbClr val="1F2328"/>
                </a:solidFill>
                <a:latin typeface="-apple-system"/>
              </a:rPr>
              <a:t>, Java, and Android</a:t>
            </a:r>
          </a:p>
          <a:p>
            <a:r>
              <a:rPr lang="en-US" sz="1000" b="1" dirty="0">
                <a:solidFill>
                  <a:srgbClr val="1F2328"/>
                </a:solidFill>
                <a:latin typeface="-apple-system"/>
              </a:rPr>
              <a:t>Scala</a:t>
            </a:r>
          </a:p>
          <a:p>
            <a:pPr>
              <a:buFont typeface="Arial" panose="020B0604020202020204" pitchFamily="34" charset="0"/>
              <a:buChar char="•"/>
            </a:pPr>
            <a:r>
              <a:rPr lang="en-US" sz="1000" u="sng" dirty="0">
                <a:solidFill>
                  <a:srgbClr val="0969DA"/>
                </a:solidFill>
                <a:latin typeface="-apple-system"/>
                <a:hlinkClick r:id="rId14"/>
              </a:rPr>
              <a:t>Play</a:t>
            </a:r>
            <a:r>
              <a:rPr lang="en-US" sz="1000" dirty="0">
                <a:solidFill>
                  <a:srgbClr val="1F2328"/>
                </a:solidFill>
                <a:latin typeface="-apple-system"/>
              </a:rPr>
              <a:t> - The high velocity web framework for Java and Scala.</a:t>
            </a:r>
          </a:p>
          <a:p>
            <a:pPr>
              <a:buFont typeface="Arial" panose="020B0604020202020204" pitchFamily="34" charset="0"/>
              <a:buChar char="•"/>
            </a:pPr>
            <a:r>
              <a:rPr lang="en-US" sz="1000" u="sng" dirty="0">
                <a:solidFill>
                  <a:srgbClr val="0969DA"/>
                </a:solidFill>
                <a:latin typeface="-apple-system"/>
                <a:hlinkClick r:id="rId15"/>
              </a:rPr>
              <a:t>Finagle-</a:t>
            </a:r>
            <a:r>
              <a:rPr lang="en-US" sz="1000" u="sng" dirty="0" err="1">
                <a:solidFill>
                  <a:srgbClr val="0969DA"/>
                </a:solidFill>
                <a:latin typeface="-apple-system"/>
                <a:hlinkClick r:id="rId15"/>
              </a:rPr>
              <a:t>websocket</a:t>
            </a:r>
            <a:r>
              <a:rPr lang="en-US" sz="1000" dirty="0">
                <a:solidFill>
                  <a:srgbClr val="1F2328"/>
                </a:solidFill>
                <a:latin typeface="-apple-system"/>
              </a:rPr>
              <a:t> - Finagle </a:t>
            </a:r>
            <a:r>
              <a:rPr lang="en-US" sz="1000" dirty="0" err="1">
                <a:solidFill>
                  <a:srgbClr val="1F2328"/>
                </a:solidFill>
                <a:latin typeface="-apple-system"/>
              </a:rPr>
              <a:t>Websocket</a:t>
            </a:r>
            <a:r>
              <a:rPr lang="en-US" sz="1000" dirty="0">
                <a:solidFill>
                  <a:srgbClr val="1F2328"/>
                </a:solidFill>
                <a:latin typeface="-apple-system"/>
              </a:rPr>
              <a:t> clients and servers.</a:t>
            </a:r>
            <a:endParaRPr lang="en-US" sz="1000" b="0" i="0" dirty="0">
              <a:solidFill>
                <a:srgbClr val="1F2328"/>
              </a:solidFill>
              <a:effectLst/>
              <a:latin typeface="-apple-system"/>
            </a:endParaRPr>
          </a:p>
        </p:txBody>
      </p:sp>
      <p:sp>
        <p:nvSpPr>
          <p:cNvPr id="9" name="Title 1"/>
          <p:cNvSpPr>
            <a:spLocks noGrp="1"/>
          </p:cNvSpPr>
          <p:nvPr>
            <p:ph type="title"/>
          </p:nvPr>
        </p:nvSpPr>
        <p:spPr>
          <a:xfrm>
            <a:off x="7331242" y="365125"/>
            <a:ext cx="4022557" cy="212391"/>
          </a:xfrm>
        </p:spPr>
        <p:txBody>
          <a:bodyPr>
            <a:noAutofit/>
          </a:bodyPr>
          <a:lstStyle/>
          <a:p>
            <a:pPr algn="r"/>
            <a:r>
              <a:rPr lang="it-IT" sz="1800" b="1" dirty="0">
                <a:solidFill>
                  <a:srgbClr val="0070C0"/>
                </a:solidFill>
              </a:rPr>
              <a:t>Gyroscope Sensor </a:t>
            </a:r>
            <a:r>
              <a:rPr lang="it-IT" sz="1800" b="1" dirty="0" smtClean="0">
                <a:solidFill>
                  <a:srgbClr val="0070C0"/>
                </a:solidFill>
              </a:rPr>
              <a:t>Accelerometer</a:t>
            </a:r>
            <a:endParaRPr lang="en-US" sz="1800" b="1" dirty="0">
              <a:solidFill>
                <a:srgbClr val="0070C0"/>
              </a:solidFill>
            </a:endParaRPr>
          </a:p>
        </p:txBody>
      </p:sp>
    </p:spTree>
    <p:extLst>
      <p:ext uri="{BB962C8B-B14F-4D97-AF65-F5344CB8AC3E}">
        <p14:creationId xmlns:p14="http://schemas.microsoft.com/office/powerpoint/2010/main" val="6131313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6" name="Title 1"/>
          <p:cNvSpPr txBox="1">
            <a:spLocks/>
          </p:cNvSpPr>
          <p:nvPr/>
        </p:nvSpPr>
        <p:spPr>
          <a:xfrm>
            <a:off x="1848782" y="78929"/>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Sensor </a:t>
            </a:r>
            <a:r>
              <a:rPr lang="en-US" b="1" u="sng" dirty="0" smtClean="0"/>
              <a:t>Server</a:t>
            </a:r>
            <a:endParaRPr lang="en-US" b="1" u="sng" dirty="0"/>
          </a:p>
        </p:txBody>
      </p:sp>
      <p:sp>
        <p:nvSpPr>
          <p:cNvPr id="7" name="Rectangle 6"/>
          <p:cNvSpPr/>
          <p:nvPr/>
        </p:nvSpPr>
        <p:spPr>
          <a:xfrm>
            <a:off x="178006" y="1193119"/>
            <a:ext cx="762453" cy="369332"/>
          </a:xfrm>
          <a:prstGeom prst="rect">
            <a:avLst/>
          </a:prstGeom>
        </p:spPr>
        <p:txBody>
          <a:bodyPr wrap="none">
            <a:spAutoFit/>
          </a:bodyPr>
          <a:lstStyle/>
          <a:p>
            <a:r>
              <a:rPr lang="en-US" b="1" dirty="0"/>
              <a:t>Usage</a:t>
            </a:r>
          </a:p>
        </p:txBody>
      </p:sp>
      <p:sp>
        <p:nvSpPr>
          <p:cNvPr id="2" name="Rectangle 1"/>
          <p:cNvSpPr/>
          <p:nvPr/>
        </p:nvSpPr>
        <p:spPr>
          <a:xfrm>
            <a:off x="1848782" y="614770"/>
            <a:ext cx="6096000" cy="246221"/>
          </a:xfrm>
          <a:prstGeom prst="rect">
            <a:avLst/>
          </a:prstGeom>
        </p:spPr>
        <p:txBody>
          <a:bodyPr>
            <a:spAutoFit/>
          </a:bodyPr>
          <a:lstStyle/>
          <a:p>
            <a:r>
              <a:rPr lang="en-US" sz="1000" dirty="0"/>
              <a:t>https://github.com/amelcharolinesgn2/IoT_Project/blob/main/SensorServer.zip</a:t>
            </a:r>
          </a:p>
        </p:txBody>
      </p:sp>
      <p:sp>
        <p:nvSpPr>
          <p:cNvPr id="10"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smtClean="0">
                <a:solidFill>
                  <a:srgbClr val="0070C0"/>
                </a:solidFill>
              </a:rPr>
              <a:t>Gyroscope Sensor Accelerometer</a:t>
            </a:r>
            <a:endParaRPr lang="en-US" sz="1800" b="1" dirty="0">
              <a:solidFill>
                <a:srgbClr val="0070C0"/>
              </a:solidFill>
            </a:endParaRPr>
          </a:p>
        </p:txBody>
      </p:sp>
      <p:sp>
        <p:nvSpPr>
          <p:cNvPr id="11" name="Rectangle 10"/>
          <p:cNvSpPr/>
          <p:nvPr/>
        </p:nvSpPr>
        <p:spPr>
          <a:xfrm>
            <a:off x="178006" y="1736298"/>
            <a:ext cx="6096000" cy="4247317"/>
          </a:xfrm>
          <a:prstGeom prst="rect">
            <a:avLst/>
          </a:prstGeom>
        </p:spPr>
        <p:txBody>
          <a:bodyPr>
            <a:spAutoFit/>
          </a:bodyPr>
          <a:lstStyle/>
          <a:p>
            <a:r>
              <a:rPr lang="en-US" dirty="0"/>
              <a:t>To receive sensor data, </a:t>
            </a:r>
            <a:r>
              <a:rPr lang="en-US" dirty="0" err="1"/>
              <a:t>Websocket</a:t>
            </a:r>
            <a:r>
              <a:rPr lang="en-US" dirty="0"/>
              <a:t> client must connect to the app using following URL.</a:t>
            </a:r>
          </a:p>
          <a:p>
            <a:r>
              <a:rPr lang="en-US" dirty="0" smtClean="0"/>
              <a:t>             </a:t>
            </a:r>
            <a:r>
              <a:rPr lang="en-US" dirty="0">
                <a:solidFill>
                  <a:srgbClr val="0070C0"/>
                </a:solidFill>
              </a:rPr>
              <a:t>ws://&lt;ip&gt;:&lt;port&gt;/sensor/connect?type=&lt;sensor type here&gt; </a:t>
            </a:r>
          </a:p>
          <a:p>
            <a:r>
              <a:rPr lang="en-US" dirty="0"/>
              <a:t>Value for the type parameter can be found by navigating to Available Sensors in the app.</a:t>
            </a:r>
          </a:p>
          <a:p>
            <a:endParaRPr lang="en-US" dirty="0"/>
          </a:p>
          <a:p>
            <a:r>
              <a:rPr lang="en-US" dirty="0"/>
              <a:t>For </a:t>
            </a:r>
            <a:r>
              <a:rPr lang="en-US" dirty="0" smtClean="0"/>
              <a:t>example:</a:t>
            </a:r>
            <a:endParaRPr lang="en-US" dirty="0"/>
          </a:p>
          <a:p>
            <a:pPr marL="285750" indent="-285750">
              <a:buFont typeface="Arial" panose="020B0604020202020204" pitchFamily="34" charset="0"/>
              <a:buChar char="•"/>
            </a:pPr>
            <a:r>
              <a:rPr lang="en-US" dirty="0" smtClean="0"/>
              <a:t>For </a:t>
            </a:r>
            <a:r>
              <a:rPr lang="en-US" dirty="0"/>
              <a:t>accelerometer /sensor/</a:t>
            </a:r>
            <a:r>
              <a:rPr lang="en-US" dirty="0" err="1"/>
              <a:t>connect?type</a:t>
            </a:r>
            <a:r>
              <a:rPr lang="en-US" dirty="0"/>
              <a:t>=</a:t>
            </a:r>
            <a:r>
              <a:rPr lang="en-US" dirty="0" err="1"/>
              <a:t>android.sensor.accelerometer</a:t>
            </a:r>
            <a:r>
              <a:rPr lang="en-US" dirty="0"/>
              <a:t> .</a:t>
            </a:r>
          </a:p>
          <a:p>
            <a:pPr marL="285750" indent="-285750">
              <a:buFont typeface="Arial" panose="020B0604020202020204" pitchFamily="34" charset="0"/>
              <a:buChar char="•"/>
            </a:pPr>
            <a:r>
              <a:rPr lang="en-US" dirty="0" smtClean="0"/>
              <a:t>For </a:t>
            </a:r>
            <a:r>
              <a:rPr lang="en-US" dirty="0"/>
              <a:t>gyroscope /sensor/</a:t>
            </a:r>
            <a:r>
              <a:rPr lang="en-US" dirty="0" err="1"/>
              <a:t>connect?type</a:t>
            </a:r>
            <a:r>
              <a:rPr lang="en-US" dirty="0"/>
              <a:t>=</a:t>
            </a:r>
            <a:r>
              <a:rPr lang="en-US" dirty="0" err="1"/>
              <a:t>android.sensor.gyroscope</a:t>
            </a:r>
            <a:r>
              <a:rPr lang="en-US" dirty="0"/>
              <a:t> .</a:t>
            </a:r>
          </a:p>
          <a:p>
            <a:pPr marL="285750" indent="-285750">
              <a:buFont typeface="Arial" panose="020B0604020202020204" pitchFamily="34" charset="0"/>
              <a:buChar char="•"/>
            </a:pPr>
            <a:r>
              <a:rPr lang="en-US" dirty="0" smtClean="0"/>
              <a:t>For </a:t>
            </a:r>
            <a:r>
              <a:rPr lang="en-US" dirty="0"/>
              <a:t>step detector /sensor/</a:t>
            </a:r>
            <a:r>
              <a:rPr lang="en-US" dirty="0" err="1"/>
              <a:t>connect?type</a:t>
            </a:r>
            <a:r>
              <a:rPr lang="en-US" dirty="0"/>
              <a:t>=</a:t>
            </a:r>
            <a:r>
              <a:rPr lang="en-US" dirty="0" err="1"/>
              <a:t>android.sensor.step_detector</a:t>
            </a:r>
            <a:endParaRPr lang="en-US" dirty="0"/>
          </a:p>
          <a:p>
            <a:pPr marL="285750" indent="-285750">
              <a:buFont typeface="Arial" panose="020B0604020202020204" pitchFamily="34" charset="0"/>
              <a:buChar char="•"/>
            </a:pPr>
            <a:r>
              <a:rPr lang="en-US" dirty="0" smtClean="0"/>
              <a:t>so </a:t>
            </a:r>
            <a:r>
              <a:rPr lang="en-US" dirty="0"/>
              <a:t>on</a:t>
            </a:r>
            <a:r>
              <a:rPr lang="en-US" dirty="0" smtClean="0"/>
              <a:t>...</a:t>
            </a:r>
            <a:endParaRPr lang="en-US" dirty="0"/>
          </a:p>
        </p:txBody>
      </p:sp>
      <p:sp>
        <p:nvSpPr>
          <p:cNvPr id="12" name="Rectangle 11"/>
          <p:cNvSpPr/>
          <p:nvPr/>
        </p:nvSpPr>
        <p:spPr>
          <a:xfrm>
            <a:off x="6294520" y="898245"/>
            <a:ext cx="5576638" cy="2862322"/>
          </a:xfrm>
          <a:prstGeom prst="rect">
            <a:avLst/>
          </a:prstGeom>
        </p:spPr>
        <p:txBody>
          <a:bodyPr wrap="square">
            <a:spAutoFit/>
          </a:bodyPr>
          <a:lstStyle/>
          <a:p>
            <a:r>
              <a:rPr lang="en-US" dirty="0" smtClean="0"/>
              <a:t>Once </a:t>
            </a:r>
            <a:r>
              <a:rPr lang="en-US" dirty="0"/>
              <a:t>connected, client will receive sensor data in JSON Array (float type values) through </a:t>
            </a:r>
            <a:r>
              <a:rPr lang="en-US" dirty="0" err="1"/>
              <a:t>websocket.onMessage</a:t>
            </a:r>
            <a:r>
              <a:rPr lang="en-US" dirty="0"/>
              <a:t>.</a:t>
            </a:r>
          </a:p>
          <a:p>
            <a:endParaRPr lang="en-US" dirty="0"/>
          </a:p>
          <a:p>
            <a:r>
              <a:rPr lang="en-US" dirty="0"/>
              <a:t>A snapshot from accelerometer.</a:t>
            </a:r>
          </a:p>
          <a:p>
            <a:endParaRPr lang="en-US" dirty="0"/>
          </a:p>
          <a:p>
            <a:r>
              <a:rPr lang="en-US" dirty="0"/>
              <a:t>{</a:t>
            </a:r>
          </a:p>
          <a:p>
            <a:r>
              <a:rPr lang="en-US" dirty="0"/>
              <a:t> "accuracy": 2,</a:t>
            </a:r>
          </a:p>
          <a:p>
            <a:r>
              <a:rPr lang="en-US" dirty="0"/>
              <a:t> "timestamp": 3925657519043709,</a:t>
            </a:r>
          </a:p>
          <a:p>
            <a:r>
              <a:rPr lang="en-US" dirty="0"/>
              <a:t> "values": [0.31892395,-0.97802734,10.049896]</a:t>
            </a:r>
          </a:p>
          <a:p>
            <a:r>
              <a:rPr lang="en-US" dirty="0"/>
              <a:t>}</a:t>
            </a:r>
          </a:p>
        </p:txBody>
      </p:sp>
      <p:pic>
        <p:nvPicPr>
          <p:cNvPr id="9219" name="Picture 3" descr="axis_de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679" y="3760567"/>
            <a:ext cx="2143125" cy="256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086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6673" y="424623"/>
            <a:ext cx="6128085" cy="3539430"/>
          </a:xfrm>
          <a:prstGeom prst="rect">
            <a:avLst/>
          </a:prstGeom>
        </p:spPr>
        <p:txBody>
          <a:bodyPr wrap="square">
            <a:spAutoFit/>
          </a:bodyPr>
          <a:lstStyle/>
          <a:p>
            <a:r>
              <a:rPr lang="en-US" sz="1400" dirty="0"/>
              <a:t>where</a:t>
            </a:r>
          </a:p>
          <a:p>
            <a:endParaRPr lang="en-US" sz="1400" dirty="0"/>
          </a:p>
          <a:p>
            <a:r>
              <a:rPr lang="en-US" sz="1400" dirty="0"/>
              <a:t>Array Item	</a:t>
            </a:r>
            <a:r>
              <a:rPr lang="en-US" sz="1400" dirty="0" smtClean="0"/>
              <a:t>	Description</a:t>
            </a:r>
            <a:endParaRPr lang="en-US" sz="1400" dirty="0"/>
          </a:p>
          <a:p>
            <a:r>
              <a:rPr lang="en-US" sz="1400" dirty="0"/>
              <a:t>values[0]	</a:t>
            </a:r>
            <a:r>
              <a:rPr lang="en-US" sz="1400" dirty="0" smtClean="0"/>
              <a:t>	Acceleration </a:t>
            </a:r>
            <a:r>
              <a:rPr lang="en-US" sz="1400" dirty="0"/>
              <a:t>force along the x axis (including gravity)</a:t>
            </a:r>
          </a:p>
          <a:p>
            <a:r>
              <a:rPr lang="en-US" sz="1400" dirty="0"/>
              <a:t>values[1]	</a:t>
            </a:r>
            <a:r>
              <a:rPr lang="en-US" sz="1400" dirty="0" smtClean="0"/>
              <a:t>	Acceleration </a:t>
            </a:r>
            <a:r>
              <a:rPr lang="en-US" sz="1400" dirty="0"/>
              <a:t>force along the y axis (including gravity)</a:t>
            </a:r>
          </a:p>
          <a:p>
            <a:r>
              <a:rPr lang="en-US" sz="1400" dirty="0"/>
              <a:t>values[2]	</a:t>
            </a:r>
            <a:r>
              <a:rPr lang="en-US" sz="1400" dirty="0" smtClean="0"/>
              <a:t>	Acceleration </a:t>
            </a:r>
            <a:r>
              <a:rPr lang="en-US" sz="1400" dirty="0"/>
              <a:t>force along the z axis (including gravity)</a:t>
            </a:r>
          </a:p>
          <a:p>
            <a:endParaRPr lang="en-US" sz="1400" dirty="0" smtClean="0"/>
          </a:p>
          <a:p>
            <a:r>
              <a:rPr lang="en-US" sz="1400" dirty="0" smtClean="0"/>
              <a:t>And </a:t>
            </a:r>
            <a:r>
              <a:rPr lang="en-US" sz="1400" dirty="0"/>
              <a:t>timestamp is the time in nanoseconds at which the event happened</a:t>
            </a:r>
          </a:p>
          <a:p>
            <a:endParaRPr lang="en-US" sz="1400" dirty="0"/>
          </a:p>
          <a:p>
            <a:r>
              <a:rPr lang="en-US" sz="1400" dirty="0"/>
              <a:t>Use JSON parser to get these individual values.</a:t>
            </a:r>
          </a:p>
          <a:p>
            <a:endParaRPr lang="en-US" sz="1400" dirty="0"/>
          </a:p>
          <a:p>
            <a:r>
              <a:rPr lang="en-US" sz="1400" dirty="0"/>
              <a:t>Note : Use following links to know what each value in values array corresponds to</a:t>
            </a:r>
          </a:p>
          <a:p>
            <a:endParaRPr lang="en-US" sz="1400" dirty="0"/>
          </a:p>
          <a:p>
            <a:r>
              <a:rPr lang="en-US" sz="1400" dirty="0"/>
              <a:t>For motion sensors /topics/sensors/</a:t>
            </a:r>
            <a:r>
              <a:rPr lang="en-US" sz="1400" dirty="0" err="1"/>
              <a:t>sensors_motion</a:t>
            </a:r>
            <a:endParaRPr lang="en-US" sz="1400" dirty="0"/>
          </a:p>
          <a:p>
            <a:r>
              <a:rPr lang="en-US" sz="1400" dirty="0"/>
              <a:t>For position sensors /topics/sensors/</a:t>
            </a:r>
            <a:r>
              <a:rPr lang="en-US" sz="1400" dirty="0" err="1"/>
              <a:t>sensors_position</a:t>
            </a:r>
            <a:endParaRPr lang="en-US" sz="1400" dirty="0"/>
          </a:p>
          <a:p>
            <a:r>
              <a:rPr lang="en-US" sz="1400" dirty="0"/>
              <a:t>For Environmental sensors /topics/sensors/</a:t>
            </a:r>
            <a:r>
              <a:rPr lang="en-US" sz="1400" dirty="0" err="1"/>
              <a:t>sensors_environment</a:t>
            </a:r>
            <a:endParaRPr lang="en-US" sz="1400" dirty="0"/>
          </a:p>
        </p:txBody>
      </p:sp>
      <p:sp>
        <p:nvSpPr>
          <p:cNvPr id="5" name="Rectangle 4"/>
          <p:cNvSpPr/>
          <p:nvPr/>
        </p:nvSpPr>
        <p:spPr>
          <a:xfrm>
            <a:off x="6384758" y="255635"/>
            <a:ext cx="5165558" cy="4401205"/>
          </a:xfrm>
          <a:prstGeom prst="rect">
            <a:avLst/>
          </a:prstGeom>
        </p:spPr>
        <p:txBody>
          <a:bodyPr wrap="square">
            <a:spAutoFit/>
          </a:bodyPr>
          <a:lstStyle/>
          <a:p>
            <a:r>
              <a:rPr lang="en-US" sz="1400" b="1" dirty="0"/>
              <a:t>Undocumented (mostly QTI) sensors on Android devices</a:t>
            </a:r>
          </a:p>
          <a:p>
            <a:r>
              <a:rPr lang="en-US" sz="1400" dirty="0"/>
              <a:t>Some Android devices have additional sensors like Coarse Motion Classifier (</a:t>
            </a:r>
            <a:r>
              <a:rPr lang="en-US" sz="1400" dirty="0" err="1"/>
              <a:t>com.qti.sensor.motion_classifier</a:t>
            </a:r>
            <a:r>
              <a:rPr lang="en-US" sz="1400" dirty="0"/>
              <a:t>), Basic Gesture (</a:t>
            </a:r>
            <a:r>
              <a:rPr lang="en-US" sz="1400" dirty="0" err="1"/>
              <a:t>com.qti.sensor.basic_gestures</a:t>
            </a:r>
            <a:r>
              <a:rPr lang="en-US" sz="1400" dirty="0"/>
              <a:t>) </a:t>
            </a:r>
            <a:r>
              <a:rPr lang="en-US" sz="1400" dirty="0" err="1"/>
              <a:t>etc</a:t>
            </a:r>
            <a:r>
              <a:rPr lang="en-US" sz="1400" dirty="0"/>
              <a:t> which are not documented on </a:t>
            </a:r>
            <a:r>
              <a:rPr lang="en-US" sz="1400" dirty="0" err="1"/>
              <a:t>offical</a:t>
            </a:r>
            <a:r>
              <a:rPr lang="en-US" sz="1400" dirty="0"/>
              <a:t> android docs. Please refer to this Blog for corresponding values in values array</a:t>
            </a:r>
          </a:p>
          <a:p>
            <a:endParaRPr lang="en-US" sz="1400" b="1" dirty="0"/>
          </a:p>
          <a:p>
            <a:r>
              <a:rPr lang="en-US" sz="1400" b="1" dirty="0"/>
              <a:t>Supports multiple connections to multiple sensors simultaneously</a:t>
            </a:r>
          </a:p>
          <a:p>
            <a:r>
              <a:rPr lang="en-US" sz="1400" dirty="0"/>
              <a:t>Multiple </a:t>
            </a:r>
            <a:r>
              <a:rPr lang="en-US" sz="1400" dirty="0" err="1"/>
              <a:t>WebSocket</a:t>
            </a:r>
            <a:r>
              <a:rPr lang="en-US" sz="1400" dirty="0"/>
              <a:t> clients can connect to a specific type of sensor. For example, by connecting to /sensor/</a:t>
            </a:r>
            <a:r>
              <a:rPr lang="en-US" sz="1400" dirty="0" err="1"/>
              <a:t>connect?type</a:t>
            </a:r>
            <a:r>
              <a:rPr lang="en-US" sz="1400" dirty="0"/>
              <a:t>=</a:t>
            </a:r>
            <a:r>
              <a:rPr lang="en-US" sz="1400" dirty="0" err="1"/>
              <a:t>android.sensor.accelerometer</a:t>
            </a:r>
            <a:r>
              <a:rPr lang="en-US" sz="1400" dirty="0"/>
              <a:t> multiple times, separate connections to the accelerometer sensor are created. Each connected client will receive accelerometer data simultaneously.</a:t>
            </a:r>
          </a:p>
          <a:p>
            <a:endParaRPr lang="en-US" sz="1400" dirty="0"/>
          </a:p>
          <a:p>
            <a:r>
              <a:rPr lang="en-US" sz="1400" dirty="0"/>
              <a:t>Additionally, it is possible to connect to different types of sensors from either the same or different machines. For instance, one </a:t>
            </a:r>
            <a:r>
              <a:rPr lang="en-US" sz="1400" dirty="0" err="1"/>
              <a:t>WebSocket</a:t>
            </a:r>
            <a:r>
              <a:rPr lang="en-US" sz="1400" dirty="0"/>
              <a:t> client object can connect to the accelerometer, while another </a:t>
            </a:r>
            <a:r>
              <a:rPr lang="en-US" sz="1400" dirty="0" err="1"/>
              <a:t>WebSocket</a:t>
            </a:r>
            <a:r>
              <a:rPr lang="en-US" sz="1400" dirty="0"/>
              <a:t> client object can connect to the gyroscope. To view all active connections, you can select the "Connections" navigation button.</a:t>
            </a:r>
          </a:p>
        </p:txBody>
      </p:sp>
      <p:sp>
        <p:nvSpPr>
          <p:cNvPr id="6"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Tree>
    <p:extLst>
      <p:ext uri="{BB962C8B-B14F-4D97-AF65-F5344CB8AC3E}">
        <p14:creationId xmlns:p14="http://schemas.microsoft.com/office/powerpoint/2010/main" val="604215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421" y="208093"/>
            <a:ext cx="6096000" cy="1200329"/>
          </a:xfrm>
          <a:prstGeom prst="rect">
            <a:avLst/>
          </a:prstGeom>
        </p:spPr>
        <p:txBody>
          <a:bodyPr>
            <a:spAutoFit/>
          </a:bodyPr>
          <a:lstStyle/>
          <a:p>
            <a:r>
              <a:rPr lang="en-US" dirty="0"/>
              <a:t>Example: </a:t>
            </a:r>
            <a:r>
              <a:rPr lang="en-US" dirty="0" err="1"/>
              <a:t>Websocket</a:t>
            </a:r>
            <a:r>
              <a:rPr lang="en-US" dirty="0"/>
              <a:t> client (Python)</a:t>
            </a:r>
          </a:p>
          <a:p>
            <a:r>
              <a:rPr lang="en-US" dirty="0"/>
              <a:t>Here is a simple </a:t>
            </a:r>
            <a:r>
              <a:rPr lang="en-US" dirty="0" err="1"/>
              <a:t>websocket</a:t>
            </a:r>
            <a:r>
              <a:rPr lang="en-US" dirty="0"/>
              <a:t> client in python </a:t>
            </a:r>
            <a:r>
              <a:rPr lang="en-US" dirty="0" smtClean="0"/>
              <a:t>link: </a:t>
            </a:r>
            <a:r>
              <a:rPr lang="en-US" u="sng" dirty="0" smtClean="0">
                <a:solidFill>
                  <a:srgbClr val="FFC000"/>
                </a:solidFill>
              </a:rPr>
              <a:t>using </a:t>
            </a:r>
            <a:r>
              <a:rPr lang="en-US" u="sng" dirty="0" err="1">
                <a:solidFill>
                  <a:srgbClr val="FFC000"/>
                </a:solidFill>
              </a:rPr>
              <a:t>websocket</a:t>
            </a:r>
            <a:r>
              <a:rPr lang="en-US" u="sng" dirty="0">
                <a:solidFill>
                  <a:srgbClr val="FFC000"/>
                </a:solidFill>
              </a:rPr>
              <a:t>-client </a:t>
            </a:r>
            <a:r>
              <a:rPr lang="en-US" u="sng" dirty="0" err="1">
                <a:solidFill>
                  <a:srgbClr val="FFC000"/>
                </a:solidFill>
              </a:rPr>
              <a:t>api</a:t>
            </a:r>
            <a:r>
              <a:rPr lang="en-US" u="sng" dirty="0">
                <a:solidFill>
                  <a:srgbClr val="FFC000"/>
                </a:solidFill>
              </a:rPr>
              <a:t> </a:t>
            </a:r>
            <a:r>
              <a:rPr lang="en-US" dirty="0"/>
              <a:t>which receives live data from accelerometer sensor.</a:t>
            </a:r>
          </a:p>
        </p:txBody>
      </p:sp>
      <p:sp>
        <p:nvSpPr>
          <p:cNvPr id="5" name="Rectangle 4"/>
          <p:cNvSpPr/>
          <p:nvPr/>
        </p:nvSpPr>
        <p:spPr>
          <a:xfrm>
            <a:off x="407866" y="1408422"/>
            <a:ext cx="5312352" cy="369332"/>
          </a:xfrm>
          <a:prstGeom prst="rect">
            <a:avLst/>
          </a:prstGeom>
        </p:spPr>
        <p:txBody>
          <a:bodyPr wrap="none">
            <a:spAutoFit/>
          </a:bodyPr>
          <a:lstStyle/>
          <a:p>
            <a:r>
              <a:rPr lang="en-US" dirty="0">
                <a:solidFill>
                  <a:srgbClr val="FFC000"/>
                </a:solidFill>
              </a:rPr>
              <a:t>https://github.com/websocket-client/websocket-client</a:t>
            </a:r>
          </a:p>
        </p:txBody>
      </p:sp>
      <p:sp>
        <p:nvSpPr>
          <p:cNvPr id="6" name="Rectangle 5"/>
          <p:cNvSpPr/>
          <p:nvPr/>
        </p:nvSpPr>
        <p:spPr>
          <a:xfrm>
            <a:off x="609600" y="1892436"/>
            <a:ext cx="4748463" cy="4031873"/>
          </a:xfrm>
          <a:prstGeom prst="rect">
            <a:avLst/>
          </a:prstGeom>
        </p:spPr>
        <p:txBody>
          <a:bodyPr wrap="square">
            <a:spAutoFit/>
          </a:bodyPr>
          <a:lstStyle/>
          <a:p>
            <a:r>
              <a:rPr lang="en-US" sz="800" dirty="0"/>
              <a:t>import </a:t>
            </a:r>
            <a:r>
              <a:rPr lang="en-US" sz="800" dirty="0" err="1"/>
              <a:t>websocket</a:t>
            </a:r>
            <a:endParaRPr lang="en-US" sz="800" dirty="0"/>
          </a:p>
          <a:p>
            <a:r>
              <a:rPr lang="en-US" sz="800" dirty="0"/>
              <a:t>import </a:t>
            </a:r>
            <a:r>
              <a:rPr lang="en-US" sz="800" dirty="0" err="1"/>
              <a:t>json</a:t>
            </a:r>
            <a:endParaRPr lang="en-US" sz="800" dirty="0"/>
          </a:p>
          <a:p>
            <a:endParaRPr lang="en-US" sz="800" dirty="0"/>
          </a:p>
          <a:p>
            <a:endParaRPr lang="en-US" sz="800" dirty="0"/>
          </a:p>
          <a:p>
            <a:r>
              <a:rPr lang="en-US" sz="800" dirty="0" err="1"/>
              <a:t>def</a:t>
            </a:r>
            <a:r>
              <a:rPr lang="en-US" sz="800" dirty="0"/>
              <a:t> </a:t>
            </a:r>
            <a:r>
              <a:rPr lang="en-US" sz="800" dirty="0" err="1"/>
              <a:t>on_message</a:t>
            </a:r>
            <a:r>
              <a:rPr lang="en-US" sz="800" dirty="0"/>
              <a:t>(</a:t>
            </a:r>
            <a:r>
              <a:rPr lang="en-US" sz="800" dirty="0" err="1"/>
              <a:t>ws</a:t>
            </a:r>
            <a:r>
              <a:rPr lang="en-US" sz="800" dirty="0"/>
              <a:t>, message):</a:t>
            </a:r>
          </a:p>
          <a:p>
            <a:r>
              <a:rPr lang="en-US" sz="800" dirty="0"/>
              <a:t>    values = </a:t>
            </a:r>
            <a:r>
              <a:rPr lang="en-US" sz="800" dirty="0" err="1"/>
              <a:t>json.loads</a:t>
            </a:r>
            <a:r>
              <a:rPr lang="en-US" sz="800" dirty="0"/>
              <a:t>(message)['values']</a:t>
            </a:r>
          </a:p>
          <a:p>
            <a:r>
              <a:rPr lang="en-US" sz="800" dirty="0"/>
              <a:t>    x = values[0]</a:t>
            </a:r>
          </a:p>
          <a:p>
            <a:r>
              <a:rPr lang="en-US" sz="800" dirty="0"/>
              <a:t>    y = values[1]</a:t>
            </a:r>
          </a:p>
          <a:p>
            <a:r>
              <a:rPr lang="en-US" sz="800" dirty="0"/>
              <a:t>    z = values[2]</a:t>
            </a:r>
          </a:p>
          <a:p>
            <a:r>
              <a:rPr lang="en-US" sz="800" dirty="0"/>
              <a:t>    print("x = ", x , "y = ", y , "z = ", z )</a:t>
            </a:r>
          </a:p>
          <a:p>
            <a:endParaRPr lang="en-US" sz="800" dirty="0"/>
          </a:p>
          <a:p>
            <a:r>
              <a:rPr lang="en-US" sz="800" dirty="0" err="1"/>
              <a:t>def</a:t>
            </a:r>
            <a:r>
              <a:rPr lang="en-US" sz="800" dirty="0"/>
              <a:t> </a:t>
            </a:r>
            <a:r>
              <a:rPr lang="en-US" sz="800" dirty="0" err="1"/>
              <a:t>on_error</a:t>
            </a:r>
            <a:r>
              <a:rPr lang="en-US" sz="800" dirty="0"/>
              <a:t>(</a:t>
            </a:r>
            <a:r>
              <a:rPr lang="en-US" sz="800" dirty="0" err="1"/>
              <a:t>ws</a:t>
            </a:r>
            <a:r>
              <a:rPr lang="en-US" sz="800" dirty="0"/>
              <a:t>, error):</a:t>
            </a:r>
          </a:p>
          <a:p>
            <a:r>
              <a:rPr lang="en-US" sz="800" dirty="0"/>
              <a:t>    print("error occurred ", error)</a:t>
            </a:r>
          </a:p>
          <a:p>
            <a:r>
              <a:rPr lang="en-US" sz="800" dirty="0"/>
              <a:t>    </a:t>
            </a:r>
          </a:p>
          <a:p>
            <a:r>
              <a:rPr lang="en-US" sz="800" dirty="0" err="1"/>
              <a:t>def</a:t>
            </a:r>
            <a:r>
              <a:rPr lang="en-US" sz="800" dirty="0"/>
              <a:t> </a:t>
            </a:r>
            <a:r>
              <a:rPr lang="en-US" sz="800" dirty="0" err="1"/>
              <a:t>on_close</a:t>
            </a:r>
            <a:r>
              <a:rPr lang="en-US" sz="800" dirty="0"/>
              <a:t>(</a:t>
            </a:r>
            <a:r>
              <a:rPr lang="en-US" sz="800" dirty="0" err="1"/>
              <a:t>ws</a:t>
            </a:r>
            <a:r>
              <a:rPr lang="en-US" sz="800" dirty="0"/>
              <a:t>, </a:t>
            </a:r>
            <a:r>
              <a:rPr lang="en-US" sz="800" dirty="0" err="1"/>
              <a:t>close_code</a:t>
            </a:r>
            <a:r>
              <a:rPr lang="en-US" sz="800" dirty="0"/>
              <a:t>, reason):</a:t>
            </a:r>
          </a:p>
          <a:p>
            <a:r>
              <a:rPr lang="en-US" sz="800" dirty="0"/>
              <a:t>    print("connection closed : ", reason)</a:t>
            </a:r>
          </a:p>
          <a:p>
            <a:r>
              <a:rPr lang="en-US" sz="800" dirty="0"/>
              <a:t>    </a:t>
            </a:r>
          </a:p>
          <a:p>
            <a:r>
              <a:rPr lang="en-US" sz="800" dirty="0" err="1"/>
              <a:t>def</a:t>
            </a:r>
            <a:r>
              <a:rPr lang="en-US" sz="800" dirty="0"/>
              <a:t> </a:t>
            </a:r>
            <a:r>
              <a:rPr lang="en-US" sz="800" dirty="0" err="1"/>
              <a:t>on_open</a:t>
            </a:r>
            <a:r>
              <a:rPr lang="en-US" sz="800" dirty="0"/>
              <a:t>(</a:t>
            </a:r>
            <a:r>
              <a:rPr lang="en-US" sz="800" dirty="0" err="1"/>
              <a:t>ws</a:t>
            </a:r>
            <a:r>
              <a:rPr lang="en-US" sz="800" dirty="0"/>
              <a:t>):</a:t>
            </a:r>
          </a:p>
          <a:p>
            <a:r>
              <a:rPr lang="en-US" sz="800" dirty="0"/>
              <a:t>    print("connected")</a:t>
            </a:r>
          </a:p>
          <a:p>
            <a:r>
              <a:rPr lang="en-US" sz="800" dirty="0"/>
              <a:t>    </a:t>
            </a:r>
          </a:p>
          <a:p>
            <a:endParaRPr lang="en-US" sz="800" dirty="0"/>
          </a:p>
          <a:p>
            <a:r>
              <a:rPr lang="en-US" sz="800" dirty="0" err="1"/>
              <a:t>def</a:t>
            </a:r>
            <a:r>
              <a:rPr lang="en-US" sz="800" dirty="0"/>
              <a:t> connect(</a:t>
            </a:r>
            <a:r>
              <a:rPr lang="en-US" sz="800" dirty="0" err="1"/>
              <a:t>url</a:t>
            </a:r>
            <a:r>
              <a:rPr lang="en-US" sz="800" dirty="0"/>
              <a:t>):</a:t>
            </a:r>
          </a:p>
          <a:p>
            <a:r>
              <a:rPr lang="en-US" sz="800" dirty="0"/>
              <a:t>    </a:t>
            </a:r>
            <a:r>
              <a:rPr lang="en-US" sz="800" dirty="0" err="1"/>
              <a:t>ws</a:t>
            </a:r>
            <a:r>
              <a:rPr lang="en-US" sz="800" dirty="0"/>
              <a:t> = </a:t>
            </a:r>
            <a:r>
              <a:rPr lang="en-US" sz="800" dirty="0" err="1"/>
              <a:t>websocket.WebSocketApp</a:t>
            </a:r>
            <a:r>
              <a:rPr lang="en-US" sz="800" dirty="0"/>
              <a:t>(</a:t>
            </a:r>
            <a:r>
              <a:rPr lang="en-US" sz="800" dirty="0" err="1"/>
              <a:t>url</a:t>
            </a:r>
            <a:r>
              <a:rPr lang="en-US" sz="800" dirty="0"/>
              <a:t>,</a:t>
            </a:r>
          </a:p>
          <a:p>
            <a:r>
              <a:rPr lang="en-US" sz="800" dirty="0"/>
              <a:t>                              </a:t>
            </a:r>
            <a:r>
              <a:rPr lang="en-US" sz="800" dirty="0" err="1"/>
              <a:t>on_open</a:t>
            </a:r>
            <a:r>
              <a:rPr lang="en-US" sz="800" dirty="0"/>
              <a:t>=</a:t>
            </a:r>
            <a:r>
              <a:rPr lang="en-US" sz="800" dirty="0" err="1"/>
              <a:t>on_open</a:t>
            </a:r>
            <a:r>
              <a:rPr lang="en-US" sz="800" dirty="0"/>
              <a:t>,</a:t>
            </a:r>
          </a:p>
          <a:p>
            <a:r>
              <a:rPr lang="en-US" sz="800" dirty="0"/>
              <a:t>                              </a:t>
            </a:r>
            <a:r>
              <a:rPr lang="en-US" sz="800" dirty="0" err="1"/>
              <a:t>on_message</a:t>
            </a:r>
            <a:r>
              <a:rPr lang="en-US" sz="800" dirty="0"/>
              <a:t>=</a:t>
            </a:r>
            <a:r>
              <a:rPr lang="en-US" sz="800" dirty="0" err="1"/>
              <a:t>on_message</a:t>
            </a:r>
            <a:r>
              <a:rPr lang="en-US" sz="800" dirty="0"/>
              <a:t>,</a:t>
            </a:r>
          </a:p>
          <a:p>
            <a:r>
              <a:rPr lang="en-US" sz="800" dirty="0"/>
              <a:t>                              </a:t>
            </a:r>
            <a:r>
              <a:rPr lang="en-US" sz="800" dirty="0" err="1"/>
              <a:t>on_error</a:t>
            </a:r>
            <a:r>
              <a:rPr lang="en-US" sz="800" dirty="0"/>
              <a:t>=</a:t>
            </a:r>
            <a:r>
              <a:rPr lang="en-US" sz="800" dirty="0" err="1"/>
              <a:t>on_error</a:t>
            </a:r>
            <a:r>
              <a:rPr lang="en-US" sz="800" dirty="0"/>
              <a:t>,</a:t>
            </a:r>
          </a:p>
          <a:p>
            <a:r>
              <a:rPr lang="en-US" sz="800" dirty="0"/>
              <a:t>                              </a:t>
            </a:r>
            <a:r>
              <a:rPr lang="en-US" sz="800" dirty="0" err="1"/>
              <a:t>on_close</a:t>
            </a:r>
            <a:r>
              <a:rPr lang="en-US" sz="800" dirty="0"/>
              <a:t>=</a:t>
            </a:r>
            <a:r>
              <a:rPr lang="en-US" sz="800" dirty="0" err="1"/>
              <a:t>on_close</a:t>
            </a:r>
            <a:r>
              <a:rPr lang="en-US" sz="800" dirty="0"/>
              <a:t>)</a:t>
            </a:r>
          </a:p>
          <a:p>
            <a:endParaRPr lang="en-US" sz="800" dirty="0"/>
          </a:p>
          <a:p>
            <a:r>
              <a:rPr lang="en-US" sz="800" dirty="0"/>
              <a:t>    </a:t>
            </a:r>
            <a:r>
              <a:rPr lang="en-US" sz="800" dirty="0" err="1"/>
              <a:t>ws.run_forever</a:t>
            </a:r>
            <a:r>
              <a:rPr lang="en-US" sz="800" dirty="0"/>
              <a:t>()</a:t>
            </a:r>
          </a:p>
          <a:p>
            <a:r>
              <a:rPr lang="en-US" sz="800" dirty="0"/>
              <a:t> </a:t>
            </a:r>
          </a:p>
          <a:p>
            <a:r>
              <a:rPr lang="en-US" sz="800" dirty="0"/>
              <a:t> </a:t>
            </a:r>
          </a:p>
          <a:p>
            <a:r>
              <a:rPr lang="en-US" sz="800" dirty="0"/>
              <a:t>connect("</a:t>
            </a:r>
            <a:r>
              <a:rPr lang="en-US" sz="800" dirty="0" err="1"/>
              <a:t>ws</a:t>
            </a:r>
            <a:r>
              <a:rPr lang="en-US" sz="800" dirty="0"/>
              <a:t>://192.168.0.103:8080/sensor/</a:t>
            </a:r>
            <a:r>
              <a:rPr lang="en-US" sz="800" dirty="0" err="1"/>
              <a:t>connect?type</a:t>
            </a:r>
            <a:r>
              <a:rPr lang="en-US" sz="800" dirty="0"/>
              <a:t>=</a:t>
            </a:r>
            <a:r>
              <a:rPr lang="en-US" sz="800" dirty="0" err="1"/>
              <a:t>android.sensor.accelerometer</a:t>
            </a:r>
            <a:r>
              <a:rPr lang="en-US" sz="800" dirty="0"/>
              <a:t>") </a:t>
            </a:r>
          </a:p>
        </p:txBody>
      </p:sp>
      <p:sp>
        <p:nvSpPr>
          <p:cNvPr id="7" name="Rectangle 6"/>
          <p:cNvSpPr/>
          <p:nvPr/>
        </p:nvSpPr>
        <p:spPr>
          <a:xfrm>
            <a:off x="5967663" y="300426"/>
            <a:ext cx="6096000" cy="1477328"/>
          </a:xfrm>
          <a:prstGeom prst="rect">
            <a:avLst/>
          </a:prstGeom>
        </p:spPr>
        <p:txBody>
          <a:bodyPr>
            <a:spAutoFit/>
          </a:bodyPr>
          <a:lstStyle/>
          <a:p>
            <a:pPr algn="just"/>
            <a:r>
              <a:rPr lang="en-US" dirty="0"/>
              <a:t>Your device's IP might be different when you tap start button, so make sure you are using correct IP address at client side</a:t>
            </a:r>
          </a:p>
          <a:p>
            <a:pPr algn="just"/>
            <a:endParaRPr lang="en-US" dirty="0"/>
          </a:p>
          <a:p>
            <a:pPr algn="just"/>
            <a:r>
              <a:rPr lang="en-US" dirty="0"/>
              <a:t>Also see </a:t>
            </a:r>
            <a:r>
              <a:rPr lang="en-US" dirty="0">
                <a:solidFill>
                  <a:srgbClr val="FFC000"/>
                </a:solidFill>
              </a:rPr>
              <a:t>Connecting to Multiple Sensors Using Threading in Python</a:t>
            </a:r>
          </a:p>
        </p:txBody>
      </p:sp>
      <p:sp>
        <p:nvSpPr>
          <p:cNvPr id="8" name="Rectangle 7"/>
          <p:cNvSpPr/>
          <p:nvPr/>
        </p:nvSpPr>
        <p:spPr>
          <a:xfrm>
            <a:off x="6751311" y="1408422"/>
            <a:ext cx="5312352" cy="369332"/>
          </a:xfrm>
          <a:prstGeom prst="rect">
            <a:avLst/>
          </a:prstGeom>
        </p:spPr>
        <p:txBody>
          <a:bodyPr wrap="none">
            <a:spAutoFit/>
          </a:bodyPr>
          <a:lstStyle/>
          <a:p>
            <a:r>
              <a:rPr lang="en-US" dirty="0">
                <a:solidFill>
                  <a:srgbClr val="FFC000"/>
                </a:solidFill>
              </a:rPr>
              <a:t>https://github.com/websocket-client/websocket-client</a:t>
            </a:r>
          </a:p>
        </p:txBody>
      </p:sp>
      <p:sp>
        <p:nvSpPr>
          <p:cNvPr id="11" name="Rectangle 10"/>
          <p:cNvSpPr/>
          <p:nvPr/>
        </p:nvSpPr>
        <p:spPr>
          <a:xfrm>
            <a:off x="5967663" y="1870087"/>
            <a:ext cx="6096000" cy="4524315"/>
          </a:xfrm>
          <a:prstGeom prst="rect">
            <a:avLst/>
          </a:prstGeom>
        </p:spPr>
        <p:txBody>
          <a:bodyPr>
            <a:spAutoFit/>
          </a:bodyPr>
          <a:lstStyle/>
          <a:p>
            <a:pPr algn="just"/>
            <a:r>
              <a:rPr lang="en-US" sz="1200" b="1" dirty="0"/>
              <a:t>Connecting To The Server without hardcoding IP Address and Port No</a:t>
            </a:r>
          </a:p>
          <a:p>
            <a:pPr algn="just"/>
            <a:r>
              <a:rPr lang="en-US" sz="1200" dirty="0"/>
              <a:t>In networks using DHCP (Dynamic Host Configuration Protocol), devices frequently receive different IP addresses upon reconnection, making it impractical to rely on hardcoded network configurations. To address this challenge, the app supports Zero-configuration networking (</a:t>
            </a:r>
            <a:r>
              <a:rPr lang="en-US" sz="1200" dirty="0" err="1"/>
              <a:t>Zeroconf</a:t>
            </a:r>
            <a:r>
              <a:rPr lang="en-US" sz="1200" dirty="0"/>
              <a:t>/</a:t>
            </a:r>
            <a:r>
              <a:rPr lang="en-US" sz="1200" dirty="0" err="1"/>
              <a:t>mDNS</a:t>
            </a:r>
            <a:r>
              <a:rPr lang="en-US" sz="1200" dirty="0"/>
              <a:t>), enabling automatic server discovery on local networks. This feature eliminates the need for clients to hardcode IP addresses and port numbers when connecting to the </a:t>
            </a:r>
            <a:r>
              <a:rPr lang="en-US" sz="1200" dirty="0" err="1"/>
              <a:t>WebSocket</a:t>
            </a:r>
            <a:r>
              <a:rPr lang="en-US" sz="1200" dirty="0"/>
              <a:t> server. When enabled by the app user, the server broadcasts its presence on the network using the service type _</a:t>
            </a:r>
            <a:r>
              <a:rPr lang="en-US" sz="1200" dirty="0" err="1"/>
              <a:t>websocket</a:t>
            </a:r>
            <a:r>
              <a:rPr lang="en-US" sz="1200" dirty="0"/>
              <a:t>._</a:t>
            </a:r>
            <a:r>
              <a:rPr lang="en-US" sz="1200" dirty="0" err="1"/>
              <a:t>tcp</a:t>
            </a:r>
            <a:r>
              <a:rPr lang="en-US" sz="1200" dirty="0"/>
              <a:t>, allowing clients to discover the server automatically. Clients can now implement service discovery to locate the server dynamically, rather than relying on hardcoded network configurations.</a:t>
            </a:r>
          </a:p>
          <a:p>
            <a:pPr algn="just"/>
            <a:endParaRPr lang="en-US" sz="1200" dirty="0"/>
          </a:p>
          <a:p>
            <a:pPr algn="just"/>
            <a:r>
              <a:rPr lang="en-US" sz="1200" dirty="0"/>
              <a:t>See complete python Example at Connecting To the Server Using Service Discovery</a:t>
            </a:r>
          </a:p>
          <a:p>
            <a:pPr algn="just"/>
            <a:endParaRPr lang="en-US" sz="1200" b="1" dirty="0"/>
          </a:p>
          <a:p>
            <a:pPr algn="just"/>
            <a:r>
              <a:rPr lang="en-US" sz="1200" b="1" dirty="0"/>
              <a:t>Using Multiple Sensors Over single </a:t>
            </a:r>
            <a:r>
              <a:rPr lang="en-US" sz="1200" b="1" dirty="0" err="1"/>
              <a:t>Websocket</a:t>
            </a:r>
            <a:r>
              <a:rPr lang="en-US" sz="1200" b="1" dirty="0"/>
              <a:t> Connection</a:t>
            </a:r>
          </a:p>
          <a:p>
            <a:pPr algn="just"/>
            <a:r>
              <a:rPr lang="en-US" sz="1200" dirty="0"/>
              <a:t>You can also connect to multiple sensors over single </a:t>
            </a:r>
            <a:r>
              <a:rPr lang="en-US" sz="1200" dirty="0" err="1"/>
              <a:t>websocket</a:t>
            </a:r>
            <a:r>
              <a:rPr lang="en-US" sz="1200" dirty="0"/>
              <a:t> connection. To use multiple sensors over single </a:t>
            </a:r>
            <a:r>
              <a:rPr lang="en-US" sz="1200" dirty="0" err="1"/>
              <a:t>websocket</a:t>
            </a:r>
            <a:r>
              <a:rPr lang="en-US" sz="1200" dirty="0"/>
              <a:t> connection use following URL.</a:t>
            </a:r>
          </a:p>
          <a:p>
            <a:pPr algn="just"/>
            <a:endParaRPr lang="en-US" sz="1200" dirty="0"/>
          </a:p>
          <a:p>
            <a:pPr algn="just"/>
            <a:r>
              <a:rPr lang="en-US" sz="1200" dirty="0"/>
              <a:t>             </a:t>
            </a:r>
            <a:r>
              <a:rPr lang="en-US" sz="1200" dirty="0" err="1"/>
              <a:t>ws</a:t>
            </a:r>
            <a:r>
              <a:rPr lang="en-US" sz="1200" dirty="0"/>
              <a:t>://&lt;</a:t>
            </a:r>
            <a:r>
              <a:rPr lang="en-US" sz="1200" dirty="0" err="1"/>
              <a:t>ip</a:t>
            </a:r>
            <a:r>
              <a:rPr lang="en-US" sz="1200" dirty="0"/>
              <a:t>&gt;:&lt;port&gt;/sensors/</a:t>
            </a:r>
            <a:r>
              <a:rPr lang="en-US" sz="1200" dirty="0" err="1"/>
              <a:t>connect?types</a:t>
            </a:r>
            <a:r>
              <a:rPr lang="en-US" sz="1200" dirty="0"/>
              <a:t>=["&lt;type1&gt;","&lt;type2&gt;","&lt;type3&gt;"...]</a:t>
            </a:r>
          </a:p>
          <a:p>
            <a:pPr algn="just"/>
            <a:r>
              <a:rPr lang="en-US" sz="1200" dirty="0"/>
              <a:t>By connecting using above URL you will receive JSON response containing sensor data along with a type of sensor. See complete example at </a:t>
            </a:r>
            <a:r>
              <a:rPr lang="en-US" sz="1200" dirty="0">
                <a:solidFill>
                  <a:srgbClr val="FFC000"/>
                </a:solidFill>
              </a:rPr>
              <a:t>Using Multiple Sensors On Single </a:t>
            </a:r>
            <a:r>
              <a:rPr lang="en-US" sz="1200" dirty="0" err="1">
                <a:solidFill>
                  <a:srgbClr val="FFC000"/>
                </a:solidFill>
              </a:rPr>
              <a:t>Websocket</a:t>
            </a:r>
            <a:r>
              <a:rPr lang="en-US" sz="1200" dirty="0">
                <a:solidFill>
                  <a:srgbClr val="FFC000"/>
                </a:solidFill>
              </a:rPr>
              <a:t> Connection</a:t>
            </a:r>
            <a:r>
              <a:rPr lang="en-US" sz="1200" dirty="0"/>
              <a:t>. Avoid connecting too many sensors over single </a:t>
            </a:r>
            <a:r>
              <a:rPr lang="en-US" sz="1200" dirty="0" smtClean="0"/>
              <a:t>connection</a:t>
            </a:r>
            <a:r>
              <a:rPr lang="en-US" sz="1200" dirty="0"/>
              <a:t>, link : </a:t>
            </a:r>
            <a:r>
              <a:rPr lang="en-US" sz="1200" dirty="0">
                <a:solidFill>
                  <a:srgbClr val="FFC000"/>
                </a:solidFill>
              </a:rPr>
              <a:t>https://github.com/amelcharolinesgn2/Gyroscope-Sensor-Data-Accelerometer/blob/main/Connecting%20to%20Multiple%20Sensors%20Using%20Threading%20in%20Python</a:t>
            </a:r>
          </a:p>
        </p:txBody>
      </p:sp>
      <p:sp>
        <p:nvSpPr>
          <p:cNvPr id="12"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Tree>
    <p:extLst>
      <p:ext uri="{BB962C8B-B14F-4D97-AF65-F5344CB8AC3E}">
        <p14:creationId xmlns:p14="http://schemas.microsoft.com/office/powerpoint/2010/main" val="2817935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228601" y="285873"/>
            <a:ext cx="4712367" cy="33855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1F2328"/>
                </a:solidFill>
                <a:effectLst/>
                <a:latin typeface="-apple-system"/>
              </a:rPr>
              <a:t>Reading Touch Screen Data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1F2328"/>
                </a:solidFill>
                <a:effectLst/>
                <a:latin typeface="-apple-system"/>
              </a:rPr>
              <a:t>By connecting to the address </a:t>
            </a:r>
            <a:r>
              <a:rPr kumimoji="0" lang="en-US" altLang="en-US" sz="1000" b="0" i="0" u="none" strike="noStrike" cap="none" normalizeH="0" baseline="0" dirty="0" smtClean="0">
                <a:ln>
                  <a:noFill/>
                </a:ln>
                <a:solidFill>
                  <a:srgbClr val="1F2328"/>
                </a:solidFill>
                <a:effectLst/>
                <a:latin typeface="Monaspace Neon"/>
              </a:rPr>
              <a:t>ws://&lt;ip&gt;:&lt;port&gt;/touchscreen</a:t>
            </a:r>
            <a:r>
              <a:rPr kumimoji="0" lang="en-US" altLang="en-US" sz="1000" b="0" i="0" u="none" strike="noStrike" cap="none" normalizeH="0" baseline="0" dirty="0" smtClean="0">
                <a:ln>
                  <a:noFill/>
                </a:ln>
                <a:solidFill>
                  <a:srgbClr val="1F2328"/>
                </a:solidFill>
                <a:effectLst/>
                <a:latin typeface="-apple-system"/>
              </a:rPr>
              <a:t>, clients can receive touch screen events in following JSON </a:t>
            </a:r>
            <a:r>
              <a:rPr kumimoji="0" lang="en-US" altLang="en-US" sz="1000" b="0" i="0" u="none" strike="noStrike" cap="none" normalizeH="0" baseline="0" dirty="0" err="1" smtClean="0">
                <a:ln>
                  <a:noFill/>
                </a:ln>
                <a:solidFill>
                  <a:srgbClr val="1F2328"/>
                </a:solidFill>
                <a:effectLst/>
                <a:latin typeface="-apple-system"/>
              </a:rPr>
              <a:t>formate</a:t>
            </a:r>
            <a:r>
              <a:rPr kumimoji="0" lang="en-US" altLang="en-US" sz="1000" b="0" i="0" u="none" strike="noStrike" cap="none" normalizeH="0" baseline="0" dirty="0" smtClean="0">
                <a:ln>
                  <a:noFill/>
                </a:ln>
                <a:solidFill>
                  <a:srgbClr val="1F2328"/>
                </a:solidFill>
                <a:effectLst/>
                <a:latin typeface="-apple-system"/>
              </a:rPr>
              <a:t>.</a:t>
            </a:r>
            <a:endParaRPr kumimoji="0" lang="en-US" altLang="en-US" sz="1000" b="0" i="0" u="none" strike="noStrike" cap="none" normalizeH="0" baseline="0" dirty="0" smtClean="0">
              <a:ln>
                <a:noFill/>
              </a:ln>
              <a:solidFill>
                <a:schemeClr val="tx1"/>
              </a:solidFill>
              <a:effectLst/>
            </a:endParaRPr>
          </a:p>
          <a:p>
            <a:pPr lvl="0" algn="just"/>
            <a:r>
              <a:rPr kumimoji="0" lang="en-US" altLang="en-US" sz="1000" b="0" i="0" u="none" strike="noStrike" cap="none" normalizeH="0" baseline="0" dirty="0" smtClean="0">
                <a:ln>
                  <a:noFill/>
                </a:ln>
                <a:solidFill>
                  <a:srgbClr val="1F2328"/>
                </a:solidFill>
                <a:effectLst/>
                <a:latin typeface="-apple-system"/>
              </a:rPr>
              <a:t>"ACTION_DOWN" indicates that a user has touched the screen. "ACTION_UP" means the user has removed their finger from the screen. "ACTION_MOVE" implies the user is sliding their finger across the screen. See </a:t>
            </a:r>
            <a:r>
              <a:rPr kumimoji="0" lang="en-US" altLang="en-US" sz="1000" b="0" i="0" u="sng" strike="noStrike" cap="none" normalizeH="0" baseline="0" dirty="0" smtClean="0">
                <a:ln>
                  <a:noFill/>
                </a:ln>
                <a:solidFill>
                  <a:srgbClr val="0969DA"/>
                </a:solidFill>
                <a:effectLst/>
                <a:latin typeface="-apple-system"/>
                <a:hlinkClick r:id="rId2"/>
              </a:rPr>
              <a:t>Controlling Mouse Movement Using </a:t>
            </a:r>
            <a:r>
              <a:rPr kumimoji="0" lang="en-US" altLang="en-US" sz="1000" b="0" i="0" u="sng" strike="noStrike" cap="none" normalizeH="0" baseline="0" dirty="0" err="1" smtClean="0">
                <a:ln>
                  <a:noFill/>
                </a:ln>
                <a:solidFill>
                  <a:srgbClr val="0969DA"/>
                </a:solidFill>
                <a:effectLst/>
                <a:latin typeface="-apple-system"/>
                <a:hlinkClick r:id="rId2"/>
              </a:rPr>
              <a:t>SensorServer</a:t>
            </a:r>
            <a:r>
              <a:rPr kumimoji="0" lang="en-US" altLang="en-US" sz="1000" b="0" i="0" u="sng" strike="noStrike" cap="none" normalizeH="0" baseline="0" dirty="0" smtClean="0">
                <a:ln>
                  <a:noFill/>
                </a:ln>
                <a:solidFill>
                  <a:srgbClr val="0969DA"/>
                </a:solidFill>
                <a:effectLst/>
                <a:latin typeface="-apple-system"/>
                <a:hlinkClick r:id="rId2"/>
              </a:rPr>
              <a:t> app</a:t>
            </a:r>
            <a:r>
              <a:rPr lang="en-US" altLang="en-US" sz="1000" u="sng" dirty="0">
                <a:solidFill>
                  <a:srgbClr val="0969DA"/>
                </a:solidFill>
                <a:latin typeface="-apple-system"/>
              </a:rPr>
              <a:t> : https://github.com/amelcharolinesgn2/Gyroscope-Sensor-Data-Accelerometer/blob/main/Controlling%20Mouse%20Using%20SensorServer%20App</a:t>
            </a:r>
            <a:endParaRPr kumimoji="0" lang="en-US" altLang="en-US" sz="1000" b="0" i="0" u="sng" strike="noStrike" cap="none" normalizeH="0" baseline="0" dirty="0" smtClean="0">
              <a:ln>
                <a:noFill/>
              </a:ln>
              <a:solidFill>
                <a:srgbClr val="0969DA"/>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000" u="sng" dirty="0">
              <a:solidFill>
                <a:srgbClr val="0969DA"/>
              </a:solidFill>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sng" strike="noStrike" cap="none" normalizeH="0" baseline="0" dirty="0" smtClean="0">
              <a:ln>
                <a:noFill/>
              </a:ln>
              <a:solidFill>
                <a:srgbClr val="0969DA"/>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000" u="sng" dirty="0">
              <a:solidFill>
                <a:srgbClr val="0969DA"/>
              </a:solidFill>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sng" strike="noStrike" cap="none" normalizeH="0" baseline="0" dirty="0" smtClean="0">
              <a:ln>
                <a:noFill/>
              </a:ln>
              <a:solidFill>
                <a:srgbClr val="0969DA"/>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000" u="sng" dirty="0">
              <a:solidFill>
                <a:srgbClr val="0969DA"/>
              </a:solidFill>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sng" strike="noStrike" cap="none" normalizeH="0" baseline="0" dirty="0" smtClean="0">
              <a:ln>
                <a:noFill/>
              </a:ln>
              <a:solidFill>
                <a:srgbClr val="0969DA"/>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smtClean="0">
              <a:ln>
                <a:noFill/>
              </a:ln>
              <a:solidFill>
                <a:srgbClr val="1F2328"/>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1F2328"/>
                </a:solidFill>
                <a:effectLst/>
                <a:latin typeface="-apple-system"/>
              </a:rPr>
              <a:t>Getting Device Location Using GPS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1F2328"/>
                </a:solidFill>
                <a:effectLst/>
                <a:latin typeface="-apple-system"/>
              </a:rPr>
              <a:t>You can access device location through GPS using following URL.</a:t>
            </a:r>
            <a:endParaRPr kumimoji="0" lang="en-US" altLang="en-US" sz="10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1F2328"/>
                </a:solidFill>
                <a:effectLst/>
                <a:latin typeface="Monaspace Neon"/>
              </a:rPr>
              <a:t>ws://&lt;ip&gt;:&lt;port&gt;/gps </a:t>
            </a:r>
            <a:endParaRPr kumimoji="0" lang="en-US" altLang="en-US" sz="1000" b="0" i="0" u="none" strike="noStrike" cap="none" normalizeH="0" baseline="0" dirty="0" smtClean="0">
              <a:ln>
                <a:noFill/>
              </a:ln>
              <a:solidFill>
                <a:srgbClr val="1F2328"/>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1F2328"/>
                </a:solidFill>
                <a:effectLst/>
                <a:latin typeface="-apple-system"/>
              </a:rPr>
              <a:t>See </a:t>
            </a:r>
            <a:r>
              <a:rPr kumimoji="0" lang="en-US" altLang="en-US" sz="1000" b="0" i="0" u="sng" strike="noStrike" cap="none" normalizeH="0" baseline="0" dirty="0" smtClean="0">
                <a:ln>
                  <a:noFill/>
                </a:ln>
                <a:solidFill>
                  <a:srgbClr val="0969DA"/>
                </a:solidFill>
                <a:effectLst/>
                <a:latin typeface="-apple-system"/>
                <a:hlinkClick r:id="rId3"/>
              </a:rPr>
              <a:t>Getting Data From GPS</a:t>
            </a:r>
            <a:r>
              <a:rPr kumimoji="0" lang="en-US" altLang="en-US" sz="1000" b="0" i="0" u="none" strike="noStrike" cap="none" normalizeH="0" baseline="0" dirty="0" smtClean="0">
                <a:ln>
                  <a:noFill/>
                </a:ln>
                <a:solidFill>
                  <a:srgbClr val="1F2328"/>
                </a:solidFill>
                <a:effectLst/>
                <a:latin typeface="-apple-system"/>
              </a:rPr>
              <a:t> for more details</a:t>
            </a:r>
            <a:endParaRPr kumimoji="0" lang="en-US" altLang="en-US" sz="1000" b="0" i="0" u="none" strike="noStrike" cap="none" normalizeH="0" baseline="0" dirty="0" smtClean="0">
              <a:ln>
                <a:noFill/>
              </a:ln>
              <a:solidFill>
                <a:schemeClr val="tx1"/>
              </a:solidFill>
              <a:effectLst/>
            </a:endParaRPr>
          </a:p>
        </p:txBody>
      </p:sp>
      <p:graphicFrame>
        <p:nvGraphicFramePr>
          <p:cNvPr id="7" name="Table 6"/>
          <p:cNvGraphicFramePr>
            <a:graphicFrameLocks noGrp="1"/>
          </p:cNvGraphicFramePr>
          <p:nvPr>
            <p:extLst>
              <p:ext uri="{D42A27DB-BD31-4B8C-83A1-F6EECF244321}">
                <p14:modId xmlns:p14="http://schemas.microsoft.com/office/powerpoint/2010/main" val="993719238"/>
              </p:ext>
            </p:extLst>
          </p:nvPr>
        </p:nvGraphicFramePr>
        <p:xfrm>
          <a:off x="228601" y="1978644"/>
          <a:ext cx="3733800" cy="1066800"/>
        </p:xfrm>
        <a:graphic>
          <a:graphicData uri="http://schemas.openxmlformats.org/drawingml/2006/table">
            <a:tbl>
              <a:tblPr/>
              <a:tblGrid>
                <a:gridCol w="1866900">
                  <a:extLst>
                    <a:ext uri="{9D8B030D-6E8A-4147-A177-3AD203B41FA5}">
                      <a16:colId xmlns:a16="http://schemas.microsoft.com/office/drawing/2014/main" val="1301490746"/>
                    </a:ext>
                  </a:extLst>
                </a:gridCol>
                <a:gridCol w="1866900">
                  <a:extLst>
                    <a:ext uri="{9D8B030D-6E8A-4147-A177-3AD203B41FA5}">
                      <a16:colId xmlns:a16="http://schemas.microsoft.com/office/drawing/2014/main" val="2708495977"/>
                    </a:ext>
                  </a:extLst>
                </a:gridCol>
              </a:tblGrid>
              <a:tr h="0">
                <a:tc>
                  <a:txBody>
                    <a:bodyPr/>
                    <a:lstStyle/>
                    <a:p>
                      <a:pPr algn="ctr"/>
                      <a:r>
                        <a:rPr lang="en-US" sz="800" b="1">
                          <a:effectLst/>
                        </a:rPr>
                        <a:t>Key</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pPr algn="ctr"/>
                      <a:r>
                        <a:rPr lang="en-US" sz="800" b="1">
                          <a:effectLst/>
                        </a:rPr>
                        <a:t>Value</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129675111"/>
                  </a:ext>
                </a:extLst>
              </a:tr>
              <a:tr h="0">
                <a:tc>
                  <a:txBody>
                    <a:bodyPr/>
                    <a:lstStyle/>
                    <a:p>
                      <a:pPr algn="ctr"/>
                      <a:r>
                        <a:rPr lang="en-US" sz="800">
                          <a:effectLst/>
                        </a:rPr>
                        <a:t>x</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pPr algn="ctr"/>
                      <a:r>
                        <a:rPr lang="en-US" sz="800" dirty="0">
                          <a:effectLst/>
                        </a:rPr>
                        <a:t>x coordinate of touch</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716596977"/>
                  </a:ext>
                </a:extLst>
              </a:tr>
              <a:tr h="0">
                <a:tc>
                  <a:txBody>
                    <a:bodyPr/>
                    <a:lstStyle/>
                    <a:p>
                      <a:pPr algn="ctr"/>
                      <a:r>
                        <a:rPr lang="en-US" sz="800" dirty="0">
                          <a:effectLst/>
                        </a:rPr>
                        <a:t>y</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pPr algn="ctr"/>
                      <a:r>
                        <a:rPr lang="en-US" sz="800">
                          <a:effectLst/>
                        </a:rPr>
                        <a:t>y coordinate of touch</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289802428"/>
                  </a:ext>
                </a:extLst>
              </a:tr>
              <a:tr h="0">
                <a:tc>
                  <a:txBody>
                    <a:bodyPr/>
                    <a:lstStyle/>
                    <a:p>
                      <a:pPr algn="ctr"/>
                      <a:r>
                        <a:rPr lang="en-US" sz="800" dirty="0">
                          <a:effectLst/>
                        </a:rPr>
                        <a:t>action</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pPr algn="ctr"/>
                      <a:r>
                        <a:rPr lang="en-US" sz="800" dirty="0">
                          <a:effectLst/>
                        </a:rPr>
                        <a:t>ACTION_MOVE or ACTION_UP or ACTION_DOWN</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976864957"/>
                  </a:ext>
                </a:extLst>
              </a:tr>
            </a:tbl>
          </a:graphicData>
        </a:graphic>
      </p:graphicFrame>
      <p:sp>
        <p:nvSpPr>
          <p:cNvPr id="9" name="Rectangle 8"/>
          <p:cNvSpPr/>
          <p:nvPr/>
        </p:nvSpPr>
        <p:spPr>
          <a:xfrm>
            <a:off x="228601" y="3671415"/>
            <a:ext cx="6096000" cy="461665"/>
          </a:xfrm>
          <a:prstGeom prst="rect">
            <a:avLst/>
          </a:prstGeom>
        </p:spPr>
        <p:txBody>
          <a:bodyPr>
            <a:spAutoFit/>
          </a:bodyPr>
          <a:lstStyle/>
          <a:p>
            <a:r>
              <a:rPr lang="en-US" sz="1200" dirty="0">
                <a:solidFill>
                  <a:srgbClr val="FFC000"/>
                </a:solidFill>
              </a:rPr>
              <a:t>https://github.com/amelcharolinesgn2/Gyroscope-Sensor-Data-Accelerometer/blob/main/Getting%20Data%20From%20GPS</a:t>
            </a:r>
          </a:p>
        </p:txBody>
      </p:sp>
      <p:sp>
        <p:nvSpPr>
          <p:cNvPr id="10" name="Rectangle 9"/>
          <p:cNvSpPr/>
          <p:nvPr/>
        </p:nvSpPr>
        <p:spPr>
          <a:xfrm>
            <a:off x="5666268" y="285873"/>
            <a:ext cx="1886157" cy="369332"/>
          </a:xfrm>
          <a:prstGeom prst="rect">
            <a:avLst/>
          </a:prstGeom>
        </p:spPr>
        <p:txBody>
          <a:bodyPr wrap="none">
            <a:spAutoFit/>
          </a:bodyPr>
          <a:lstStyle/>
          <a:p>
            <a:r>
              <a:rPr lang="en-US" dirty="0"/>
              <a:t>Real Time plotting</a:t>
            </a:r>
          </a:p>
        </p:txBody>
      </p:sp>
      <p:pic>
        <p:nvPicPr>
          <p:cNvPr id="12291" name="Picture 3" descr="resul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802396" y="1479292"/>
            <a:ext cx="4057650" cy="2286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66268" y="574777"/>
            <a:ext cx="4804072" cy="369332"/>
          </a:xfrm>
          <a:prstGeom prst="rect">
            <a:avLst/>
          </a:prstGeom>
        </p:spPr>
        <p:txBody>
          <a:bodyPr wrap="none">
            <a:spAutoFit/>
          </a:bodyPr>
          <a:lstStyle/>
          <a:p>
            <a:r>
              <a:rPr lang="en-US" dirty="0"/>
              <a:t>Real time plot of Accelerometer using </a:t>
            </a:r>
            <a:r>
              <a:rPr lang="en-US" dirty="0" err="1"/>
              <a:t>PyQtGraph</a:t>
            </a:r>
            <a:endParaRPr lang="en-US" dirty="0"/>
          </a:p>
        </p:txBody>
      </p:sp>
      <p:sp>
        <p:nvSpPr>
          <p:cNvPr id="12" name="Rectangle 11"/>
          <p:cNvSpPr/>
          <p:nvPr/>
        </p:nvSpPr>
        <p:spPr>
          <a:xfrm>
            <a:off x="5749425" y="927090"/>
            <a:ext cx="6096000" cy="400110"/>
          </a:xfrm>
          <a:prstGeom prst="rect">
            <a:avLst/>
          </a:prstGeom>
        </p:spPr>
        <p:txBody>
          <a:bodyPr>
            <a:spAutoFit/>
          </a:bodyPr>
          <a:lstStyle/>
          <a:p>
            <a:r>
              <a:rPr lang="en-US" sz="1000" dirty="0">
                <a:solidFill>
                  <a:srgbClr val="FFC000"/>
                </a:solidFill>
              </a:rPr>
              <a:t>https://github.com/amelcharolinesgn2/Gyroscope-Sensor-Data-Accelerometer/blob/main/Real%20time%20plot%20of%20Accelerometer%20using%20PyQtGraph</a:t>
            </a:r>
          </a:p>
        </p:txBody>
      </p:sp>
      <p:sp>
        <p:nvSpPr>
          <p:cNvPr id="13" name="Rectangle 12"/>
          <p:cNvSpPr/>
          <p:nvPr/>
        </p:nvSpPr>
        <p:spPr>
          <a:xfrm>
            <a:off x="5849082" y="4021932"/>
            <a:ext cx="2870722" cy="369332"/>
          </a:xfrm>
          <a:prstGeom prst="rect">
            <a:avLst/>
          </a:prstGeom>
        </p:spPr>
        <p:txBody>
          <a:bodyPr wrap="none">
            <a:spAutoFit/>
          </a:bodyPr>
          <a:lstStyle/>
          <a:p>
            <a:r>
              <a:rPr lang="en-US" dirty="0"/>
              <a:t>https://www.pyqtgraph.org/</a:t>
            </a:r>
          </a:p>
        </p:txBody>
      </p:sp>
      <p:sp>
        <p:nvSpPr>
          <p:cNvPr id="14" name="Rectangle 4"/>
          <p:cNvSpPr>
            <a:spLocks noChangeArrowheads="1"/>
          </p:cNvSpPr>
          <p:nvPr/>
        </p:nvSpPr>
        <p:spPr bwMode="auto">
          <a:xfrm flipH="1">
            <a:off x="5849082" y="4389719"/>
            <a:ext cx="5460602" cy="249299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lvl="0" eaLnBrk="0" fontAlgn="base" hangingPunct="0">
              <a:spcBef>
                <a:spcPct val="0"/>
              </a:spcBef>
              <a:spcAft>
                <a:spcPct val="0"/>
              </a:spcAft>
            </a:pPr>
            <a:r>
              <a:rPr lang="en-US" altLang="en-US" sz="900" dirty="0">
                <a:solidFill>
                  <a:srgbClr val="0A3069"/>
                </a:solidFill>
                <a:latin typeface="Monaspace Neon"/>
              </a:rPr>
              <a:t>"""</a:t>
            </a:r>
          </a:p>
          <a:p>
            <a:pPr lvl="0" eaLnBrk="0" fontAlgn="base" hangingPunct="0">
              <a:spcBef>
                <a:spcPct val="0"/>
              </a:spcBef>
              <a:spcAft>
                <a:spcPct val="0"/>
              </a:spcAft>
            </a:pPr>
            <a:r>
              <a:rPr lang="en-US" altLang="en-US" sz="900" dirty="0">
                <a:solidFill>
                  <a:srgbClr val="0A3069"/>
                </a:solidFill>
                <a:latin typeface="Monaspace Neon"/>
              </a:rPr>
              <a:t>Python code to show real time plot from live accelerometer's</a:t>
            </a:r>
          </a:p>
          <a:p>
            <a:pPr lvl="0" eaLnBrk="0" fontAlgn="base" hangingPunct="0">
              <a:spcBef>
                <a:spcPct val="0"/>
              </a:spcBef>
              <a:spcAft>
                <a:spcPct val="0"/>
              </a:spcAft>
            </a:pPr>
            <a:r>
              <a:rPr lang="en-US" altLang="en-US" sz="900" dirty="0">
                <a:solidFill>
                  <a:srgbClr val="0A3069"/>
                </a:solidFill>
                <a:latin typeface="Monaspace Neon"/>
              </a:rPr>
              <a:t>data </a:t>
            </a:r>
            <a:r>
              <a:rPr lang="en-US" altLang="en-US" sz="900" dirty="0" err="1">
                <a:solidFill>
                  <a:srgbClr val="0A3069"/>
                </a:solidFill>
                <a:latin typeface="Monaspace Neon"/>
              </a:rPr>
              <a:t>recieved</a:t>
            </a:r>
            <a:r>
              <a:rPr lang="en-US" altLang="en-US" sz="900" dirty="0">
                <a:solidFill>
                  <a:srgbClr val="0A3069"/>
                </a:solidFill>
                <a:latin typeface="Monaspace Neon"/>
              </a:rPr>
              <a:t> via </a:t>
            </a:r>
            <a:r>
              <a:rPr lang="en-US" altLang="en-US" sz="900" dirty="0" err="1">
                <a:solidFill>
                  <a:srgbClr val="0A3069"/>
                </a:solidFill>
                <a:latin typeface="Monaspace Neon"/>
              </a:rPr>
              <a:t>SensorServer</a:t>
            </a:r>
            <a:r>
              <a:rPr lang="en-US" altLang="en-US" sz="900" dirty="0">
                <a:solidFill>
                  <a:srgbClr val="0A3069"/>
                </a:solidFill>
                <a:latin typeface="Monaspace Neon"/>
              </a:rPr>
              <a:t> app over </a:t>
            </a:r>
            <a:r>
              <a:rPr lang="en-US" altLang="en-US" sz="900" dirty="0" err="1">
                <a:solidFill>
                  <a:srgbClr val="0A3069"/>
                </a:solidFill>
                <a:latin typeface="Monaspace Neon"/>
              </a:rPr>
              <a:t>websocket</a:t>
            </a:r>
            <a:r>
              <a:rPr lang="en-US" altLang="en-US" sz="900" dirty="0">
                <a:solidFill>
                  <a:srgbClr val="0A3069"/>
                </a:solidFill>
                <a:latin typeface="Monaspace Neon"/>
              </a:rPr>
              <a:t> </a:t>
            </a:r>
          </a:p>
          <a:p>
            <a:pPr lvl="0" eaLnBrk="0" fontAlgn="base" hangingPunct="0">
              <a:spcBef>
                <a:spcPct val="0"/>
              </a:spcBef>
              <a:spcAft>
                <a:spcPct val="0"/>
              </a:spcAft>
            </a:pPr>
            <a:endParaRPr lang="en-US" altLang="en-US" sz="900" dirty="0">
              <a:solidFill>
                <a:srgbClr val="0A3069"/>
              </a:solidFill>
              <a:latin typeface="Monaspace Neon"/>
            </a:endParaRPr>
          </a:p>
          <a:p>
            <a:pPr lvl="0" eaLnBrk="0" fontAlgn="base" hangingPunct="0">
              <a:spcBef>
                <a:spcPct val="0"/>
              </a:spcBef>
              <a:spcAft>
                <a:spcPct val="0"/>
              </a:spcAft>
            </a:pPr>
            <a:r>
              <a:rPr lang="en-US" altLang="en-US" sz="900" dirty="0">
                <a:solidFill>
                  <a:srgbClr val="0A3069"/>
                </a:solidFill>
                <a:latin typeface="Monaspace Neon"/>
              </a:rPr>
              <a:t>"""</a:t>
            </a:r>
          </a:p>
          <a:p>
            <a:pPr lvl="0" eaLnBrk="0" fontAlgn="base" hangingPunct="0">
              <a:spcBef>
                <a:spcPct val="0"/>
              </a:spcBef>
              <a:spcAft>
                <a:spcPct val="0"/>
              </a:spcAft>
            </a:pPr>
            <a:endParaRPr lang="en-US" altLang="en-US" sz="900" dirty="0">
              <a:solidFill>
                <a:srgbClr val="0A3069"/>
              </a:solidFill>
              <a:latin typeface="Monaspace Neon"/>
            </a:endParaRPr>
          </a:p>
          <a:p>
            <a:pPr lvl="0" eaLnBrk="0" fontAlgn="base" hangingPunct="0">
              <a:spcBef>
                <a:spcPct val="0"/>
              </a:spcBef>
              <a:spcAft>
                <a:spcPct val="0"/>
              </a:spcAft>
            </a:pPr>
            <a:r>
              <a:rPr lang="en-US" altLang="en-US" sz="900" dirty="0">
                <a:solidFill>
                  <a:srgbClr val="0A3069"/>
                </a:solidFill>
                <a:latin typeface="Monaspace Neon"/>
              </a:rPr>
              <a:t>from PyQt5 import </a:t>
            </a:r>
            <a:r>
              <a:rPr lang="en-US" altLang="en-US" sz="900" dirty="0" err="1">
                <a:solidFill>
                  <a:srgbClr val="0A3069"/>
                </a:solidFill>
                <a:latin typeface="Monaspace Neon"/>
              </a:rPr>
              <a:t>QtWidgets</a:t>
            </a:r>
            <a:r>
              <a:rPr lang="en-US" altLang="en-US" sz="900" dirty="0">
                <a:solidFill>
                  <a:srgbClr val="0A3069"/>
                </a:solidFill>
                <a:latin typeface="Monaspace Neon"/>
              </a:rPr>
              <a:t>, </a:t>
            </a:r>
            <a:r>
              <a:rPr lang="en-US" altLang="en-US" sz="900" dirty="0" err="1">
                <a:solidFill>
                  <a:srgbClr val="0A3069"/>
                </a:solidFill>
                <a:latin typeface="Monaspace Neon"/>
              </a:rPr>
              <a:t>QtCore</a:t>
            </a:r>
            <a:endParaRPr lang="en-US" altLang="en-US" sz="900" dirty="0">
              <a:solidFill>
                <a:srgbClr val="0A3069"/>
              </a:solidFill>
              <a:latin typeface="Monaspace Neon"/>
            </a:endParaRPr>
          </a:p>
          <a:p>
            <a:pPr lvl="0" eaLnBrk="0" fontAlgn="base" hangingPunct="0">
              <a:spcBef>
                <a:spcPct val="0"/>
              </a:spcBef>
              <a:spcAft>
                <a:spcPct val="0"/>
              </a:spcAft>
            </a:pPr>
            <a:r>
              <a:rPr lang="en-US" altLang="en-US" sz="900" dirty="0">
                <a:solidFill>
                  <a:srgbClr val="0A3069"/>
                </a:solidFill>
                <a:latin typeface="Monaspace Neon"/>
              </a:rPr>
              <a:t>import </a:t>
            </a:r>
            <a:r>
              <a:rPr lang="en-US" altLang="en-US" sz="900" dirty="0" err="1">
                <a:solidFill>
                  <a:srgbClr val="0A3069"/>
                </a:solidFill>
                <a:latin typeface="Monaspace Neon"/>
              </a:rPr>
              <a:t>pyqtgraph</a:t>
            </a:r>
            <a:r>
              <a:rPr lang="en-US" altLang="en-US" sz="900" dirty="0">
                <a:solidFill>
                  <a:srgbClr val="0A3069"/>
                </a:solidFill>
                <a:latin typeface="Monaspace Neon"/>
              </a:rPr>
              <a:t> as </a:t>
            </a:r>
            <a:r>
              <a:rPr lang="en-US" altLang="en-US" sz="900" dirty="0" err="1">
                <a:solidFill>
                  <a:srgbClr val="0A3069"/>
                </a:solidFill>
                <a:latin typeface="Monaspace Neon"/>
              </a:rPr>
              <a:t>pg</a:t>
            </a:r>
            <a:endParaRPr lang="en-US" altLang="en-US" sz="900" dirty="0">
              <a:solidFill>
                <a:srgbClr val="0A3069"/>
              </a:solidFill>
              <a:latin typeface="Monaspace Neon"/>
            </a:endParaRPr>
          </a:p>
          <a:p>
            <a:pPr lvl="0" eaLnBrk="0" fontAlgn="base" hangingPunct="0">
              <a:spcBef>
                <a:spcPct val="0"/>
              </a:spcBef>
              <a:spcAft>
                <a:spcPct val="0"/>
              </a:spcAft>
            </a:pPr>
            <a:r>
              <a:rPr lang="en-US" altLang="en-US" sz="900" dirty="0">
                <a:solidFill>
                  <a:srgbClr val="0A3069"/>
                </a:solidFill>
                <a:latin typeface="Monaspace Neon"/>
              </a:rPr>
              <a:t>import sys  # We need sys so that we can pass </a:t>
            </a:r>
            <a:r>
              <a:rPr lang="en-US" altLang="en-US" sz="900" dirty="0" err="1">
                <a:solidFill>
                  <a:srgbClr val="0A3069"/>
                </a:solidFill>
                <a:latin typeface="Monaspace Neon"/>
              </a:rPr>
              <a:t>argv</a:t>
            </a:r>
            <a:r>
              <a:rPr lang="en-US" altLang="en-US" sz="900" dirty="0">
                <a:solidFill>
                  <a:srgbClr val="0A3069"/>
                </a:solidFill>
                <a:latin typeface="Monaspace Neon"/>
              </a:rPr>
              <a:t> to </a:t>
            </a:r>
            <a:r>
              <a:rPr lang="en-US" altLang="en-US" sz="900" dirty="0" err="1">
                <a:solidFill>
                  <a:srgbClr val="0A3069"/>
                </a:solidFill>
                <a:latin typeface="Monaspace Neon"/>
              </a:rPr>
              <a:t>QApplication</a:t>
            </a:r>
            <a:endParaRPr lang="en-US" altLang="en-US" sz="900" dirty="0">
              <a:solidFill>
                <a:srgbClr val="0A3069"/>
              </a:solidFill>
              <a:latin typeface="Monaspace Neon"/>
            </a:endParaRPr>
          </a:p>
          <a:p>
            <a:pPr lvl="0" eaLnBrk="0" fontAlgn="base" hangingPunct="0">
              <a:spcBef>
                <a:spcPct val="0"/>
              </a:spcBef>
              <a:spcAft>
                <a:spcPct val="0"/>
              </a:spcAft>
            </a:pPr>
            <a:r>
              <a:rPr lang="en-US" altLang="en-US" sz="900" dirty="0">
                <a:solidFill>
                  <a:srgbClr val="0A3069"/>
                </a:solidFill>
                <a:latin typeface="Monaspace Neon"/>
              </a:rPr>
              <a:t>import </a:t>
            </a:r>
            <a:r>
              <a:rPr lang="en-US" altLang="en-US" sz="900" dirty="0" err="1">
                <a:solidFill>
                  <a:srgbClr val="0A3069"/>
                </a:solidFill>
                <a:latin typeface="Monaspace Neon"/>
              </a:rPr>
              <a:t>websocket</a:t>
            </a:r>
            <a:endParaRPr lang="en-US" altLang="en-US" sz="900" dirty="0">
              <a:solidFill>
                <a:srgbClr val="0A3069"/>
              </a:solidFill>
              <a:latin typeface="Monaspace Neon"/>
            </a:endParaRPr>
          </a:p>
          <a:p>
            <a:pPr lvl="0" eaLnBrk="0" fontAlgn="base" hangingPunct="0">
              <a:spcBef>
                <a:spcPct val="0"/>
              </a:spcBef>
              <a:spcAft>
                <a:spcPct val="0"/>
              </a:spcAft>
            </a:pPr>
            <a:r>
              <a:rPr lang="en-US" altLang="en-US" sz="900" dirty="0">
                <a:solidFill>
                  <a:srgbClr val="0A3069"/>
                </a:solidFill>
                <a:latin typeface="Monaspace Neon"/>
              </a:rPr>
              <a:t>import </a:t>
            </a:r>
            <a:r>
              <a:rPr lang="en-US" altLang="en-US" sz="900" dirty="0" err="1">
                <a:solidFill>
                  <a:srgbClr val="0A3069"/>
                </a:solidFill>
                <a:latin typeface="Monaspace Neon"/>
              </a:rPr>
              <a:t>json</a:t>
            </a:r>
            <a:endParaRPr lang="en-US" altLang="en-US" sz="900" dirty="0">
              <a:solidFill>
                <a:srgbClr val="0A3069"/>
              </a:solidFill>
              <a:latin typeface="Monaspace Neon"/>
            </a:endParaRPr>
          </a:p>
          <a:p>
            <a:pPr lvl="0" eaLnBrk="0" fontAlgn="base" hangingPunct="0">
              <a:spcBef>
                <a:spcPct val="0"/>
              </a:spcBef>
              <a:spcAft>
                <a:spcPct val="0"/>
              </a:spcAft>
            </a:pPr>
            <a:r>
              <a:rPr lang="en-US" altLang="en-US" sz="900" dirty="0">
                <a:solidFill>
                  <a:srgbClr val="0A3069"/>
                </a:solidFill>
                <a:latin typeface="Monaspace Neon"/>
              </a:rPr>
              <a:t>import threading</a:t>
            </a:r>
          </a:p>
          <a:p>
            <a:pPr lvl="0" eaLnBrk="0" fontAlgn="base" hangingPunct="0">
              <a:spcBef>
                <a:spcPct val="0"/>
              </a:spcBef>
              <a:spcAft>
                <a:spcPct val="0"/>
              </a:spcAft>
            </a:pPr>
            <a:endParaRPr lang="en-US" altLang="en-US" sz="900" dirty="0">
              <a:solidFill>
                <a:srgbClr val="0A3069"/>
              </a:solidFill>
              <a:latin typeface="Monaspace Neon"/>
            </a:endParaRPr>
          </a:p>
          <a:p>
            <a:pPr lvl="0" eaLnBrk="0" fontAlgn="base" hangingPunct="0">
              <a:spcBef>
                <a:spcPct val="0"/>
              </a:spcBef>
              <a:spcAft>
                <a:spcPct val="0"/>
              </a:spcAft>
            </a:pPr>
            <a:r>
              <a:rPr lang="en-US" altLang="en-US" sz="900" dirty="0">
                <a:solidFill>
                  <a:srgbClr val="0A3069"/>
                </a:solidFill>
                <a:latin typeface="Monaspace Neon"/>
              </a:rPr>
              <a:t>#shared data</a:t>
            </a:r>
          </a:p>
          <a:p>
            <a:pPr lvl="0" eaLnBrk="0" fontAlgn="base" hangingPunct="0">
              <a:spcBef>
                <a:spcPct val="0"/>
              </a:spcBef>
              <a:spcAft>
                <a:spcPct val="0"/>
              </a:spcAft>
            </a:pPr>
            <a:r>
              <a:rPr lang="en-US" altLang="en-US" sz="900" dirty="0" err="1">
                <a:solidFill>
                  <a:srgbClr val="0A3069"/>
                </a:solidFill>
                <a:latin typeface="Monaspace Neon"/>
              </a:rPr>
              <a:t>x_data</a:t>
            </a:r>
            <a:r>
              <a:rPr lang="en-US" altLang="en-US" sz="900" dirty="0">
                <a:solidFill>
                  <a:srgbClr val="0A3069"/>
                </a:solidFill>
                <a:latin typeface="Monaspace Neon"/>
              </a:rPr>
              <a:t> = []</a:t>
            </a:r>
          </a:p>
          <a:p>
            <a:pPr lvl="0" eaLnBrk="0" fontAlgn="base" hangingPunct="0">
              <a:spcBef>
                <a:spcPct val="0"/>
              </a:spcBef>
              <a:spcAft>
                <a:spcPct val="0"/>
              </a:spcAft>
            </a:pPr>
            <a:r>
              <a:rPr lang="en-US" altLang="en-US" sz="900" dirty="0" err="1">
                <a:solidFill>
                  <a:srgbClr val="0A3069"/>
                </a:solidFill>
                <a:latin typeface="Monaspace Neon"/>
              </a:rPr>
              <a:t>y_data</a:t>
            </a:r>
            <a:r>
              <a:rPr lang="en-US" altLang="en-US" sz="900" dirty="0">
                <a:solidFill>
                  <a:srgbClr val="0A3069"/>
                </a:solidFill>
                <a:latin typeface="Monaspace Neon"/>
              </a:rPr>
              <a:t> = []</a:t>
            </a:r>
          </a:p>
          <a:p>
            <a:pPr lvl="0" eaLnBrk="0" fontAlgn="base" hangingPunct="0">
              <a:spcBef>
                <a:spcPct val="0"/>
              </a:spcBef>
              <a:spcAft>
                <a:spcPct val="0"/>
              </a:spcAft>
            </a:pPr>
            <a:r>
              <a:rPr lang="en-US" altLang="en-US" sz="900" dirty="0" err="1">
                <a:solidFill>
                  <a:srgbClr val="0A3069"/>
                </a:solidFill>
                <a:latin typeface="Monaspace Neon"/>
              </a:rPr>
              <a:t>z_data</a:t>
            </a:r>
            <a:r>
              <a:rPr lang="en-US" altLang="en-US" sz="900" dirty="0">
                <a:solidFill>
                  <a:srgbClr val="0A3069"/>
                </a:solidFill>
                <a:latin typeface="Monaspace Neon"/>
              </a:rPr>
              <a:t> = []</a:t>
            </a:r>
          </a:p>
          <a:p>
            <a:pPr lvl="0" eaLnBrk="0" fontAlgn="base" hangingPunct="0">
              <a:spcBef>
                <a:spcPct val="0"/>
              </a:spcBef>
              <a:spcAft>
                <a:spcPct val="0"/>
              </a:spcAft>
            </a:pPr>
            <a:r>
              <a:rPr lang="en-US" altLang="en-US" sz="900" dirty="0" err="1">
                <a:solidFill>
                  <a:srgbClr val="0A3069"/>
                </a:solidFill>
                <a:latin typeface="Monaspace Neon"/>
              </a:rPr>
              <a:t>time_data</a:t>
            </a:r>
            <a:r>
              <a:rPr lang="en-US" altLang="en-US" sz="900" dirty="0">
                <a:solidFill>
                  <a:srgbClr val="0A3069"/>
                </a:solidFill>
                <a:latin typeface="Monaspace Neon"/>
              </a:rPr>
              <a:t> = []</a:t>
            </a:r>
          </a:p>
        </p:txBody>
      </p:sp>
      <p:sp>
        <p:nvSpPr>
          <p:cNvPr id="16"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Tree>
    <p:extLst>
      <p:ext uri="{BB962C8B-B14F-4D97-AF65-F5344CB8AC3E}">
        <p14:creationId xmlns:p14="http://schemas.microsoft.com/office/powerpoint/2010/main" val="270643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01052" y="629835"/>
            <a:ext cx="5261811"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1F2328"/>
                </a:solidFill>
                <a:effectLst/>
                <a:latin typeface="-apple-system"/>
              </a:rPr>
              <a:t>You can also view your phone's sensor data in a Web Browser. Open the app's navigation drawer menu and enable </a:t>
            </a:r>
            <a:r>
              <a:rPr kumimoji="0" lang="en-US" altLang="en-US" sz="900" b="0" i="0" u="none" strike="noStrike" cap="none" normalizeH="0" baseline="0" dirty="0" smtClean="0">
                <a:ln>
                  <a:noFill/>
                </a:ln>
                <a:solidFill>
                  <a:srgbClr val="1F2328"/>
                </a:solidFill>
                <a:effectLst/>
                <a:latin typeface="Monaspace Neon"/>
              </a:rPr>
              <a:t>Test in a Web </a:t>
            </a:r>
            <a:r>
              <a:rPr kumimoji="0" lang="en-US" altLang="en-US" sz="900" b="0" i="0" u="none" strike="noStrike" cap="none" normalizeH="0" baseline="0" dirty="0" err="1" smtClean="0">
                <a:ln>
                  <a:noFill/>
                </a:ln>
                <a:solidFill>
                  <a:srgbClr val="1F2328"/>
                </a:solidFill>
                <a:effectLst/>
                <a:latin typeface="Monaspace Neon"/>
              </a:rPr>
              <a:t>Browser</a:t>
            </a:r>
            <a:r>
              <a:rPr kumimoji="0" lang="en-US" altLang="en-US" sz="1200" b="0" i="0" u="none" strike="noStrike" cap="none" normalizeH="0" baseline="0" dirty="0" err="1" smtClean="0">
                <a:ln>
                  <a:noFill/>
                </a:ln>
                <a:solidFill>
                  <a:srgbClr val="1F2328"/>
                </a:solidFill>
                <a:effectLst/>
                <a:latin typeface="-apple-system"/>
              </a:rPr>
              <a:t>.Once</a:t>
            </a:r>
            <a:r>
              <a:rPr kumimoji="0" lang="en-US" altLang="en-US" sz="1200" b="0" i="0" u="none" strike="noStrike" cap="none" normalizeH="0" baseline="0" dirty="0" smtClean="0">
                <a:ln>
                  <a:noFill/>
                </a:ln>
                <a:solidFill>
                  <a:srgbClr val="1F2328"/>
                </a:solidFill>
                <a:effectLst/>
                <a:latin typeface="-apple-system"/>
              </a:rPr>
              <a:t> the web server is running, the app will display an address on your screen. This address will look something like </a:t>
            </a:r>
            <a:r>
              <a:rPr kumimoji="0" lang="en-US" altLang="en-US" sz="900" b="0" i="0" u="none" strike="noStrike" cap="none" normalizeH="0" baseline="0" dirty="0" smtClean="0">
                <a:ln>
                  <a:noFill/>
                </a:ln>
                <a:solidFill>
                  <a:srgbClr val="1F2328"/>
                </a:solidFill>
                <a:effectLst/>
                <a:latin typeface="Monaspace Neon"/>
              </a:rPr>
              <a:t>http://&lt;ip&gt;:&lt;port&gt;</a:t>
            </a:r>
            <a:r>
              <a:rPr kumimoji="0" lang="en-US" altLang="en-US" sz="1200" b="0" i="0" u="none" strike="noStrike" cap="none" normalizeH="0" baseline="0" dirty="0" smtClean="0">
                <a:ln>
                  <a:noFill/>
                </a:ln>
                <a:solidFill>
                  <a:srgbClr val="1F2328"/>
                </a:solidFill>
                <a:effectLst/>
                <a:latin typeface="-apple-system"/>
              </a:rPr>
              <a:t>.On your device or another computer on the same network, open a web browser and enter that address. The web browser will now display a list of all the sensors available on your device. The web interface have options to connect to and disconnect from individual sensors, allowing you to view their real-time data readings.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256673" y="260503"/>
            <a:ext cx="2984663" cy="369332"/>
          </a:xfrm>
          <a:prstGeom prst="rect">
            <a:avLst/>
          </a:prstGeom>
        </p:spPr>
        <p:txBody>
          <a:bodyPr wrap="none">
            <a:spAutoFit/>
          </a:bodyPr>
          <a:lstStyle/>
          <a:p>
            <a:r>
              <a:rPr lang="en-US" b="1" dirty="0" smtClean="0">
                <a:solidFill>
                  <a:srgbClr val="1F2328"/>
                </a:solidFill>
                <a:latin typeface="-apple-system"/>
              </a:rPr>
              <a:t>Testing </a:t>
            </a:r>
            <a:r>
              <a:rPr lang="en-US" b="1" dirty="0">
                <a:solidFill>
                  <a:srgbClr val="1F2328"/>
                </a:solidFill>
                <a:latin typeface="-apple-system"/>
              </a:rPr>
              <a:t>in a Web Browser</a:t>
            </a:r>
            <a:endParaRPr lang="en-US" b="1" i="0" dirty="0">
              <a:solidFill>
                <a:srgbClr val="1F2328"/>
              </a:solidFill>
              <a:effectLst/>
              <a:latin typeface="-apple-system"/>
            </a:endParaRPr>
          </a:p>
        </p:txBody>
      </p:sp>
      <p:pic>
        <p:nvPicPr>
          <p:cNvPr id="12" name="Picture 11"/>
          <p:cNvPicPr>
            <a:picLocks noChangeAspect="1"/>
          </p:cNvPicPr>
          <p:nvPr/>
        </p:nvPicPr>
        <p:blipFill>
          <a:blip r:embed="rId2"/>
          <a:stretch>
            <a:fillRect/>
          </a:stretch>
        </p:blipFill>
        <p:spPr>
          <a:xfrm>
            <a:off x="401052" y="2157039"/>
            <a:ext cx="3286626" cy="1748205"/>
          </a:xfrm>
          <a:prstGeom prst="rect">
            <a:avLst/>
          </a:prstGeom>
        </p:spPr>
      </p:pic>
      <p:pic>
        <p:nvPicPr>
          <p:cNvPr id="13" name="Picture 12"/>
          <p:cNvPicPr>
            <a:picLocks noChangeAspect="1"/>
          </p:cNvPicPr>
          <p:nvPr/>
        </p:nvPicPr>
        <p:blipFill>
          <a:blip r:embed="rId3"/>
          <a:stretch>
            <a:fillRect/>
          </a:stretch>
        </p:blipFill>
        <p:spPr>
          <a:xfrm>
            <a:off x="401052" y="4084160"/>
            <a:ext cx="3160295" cy="1855675"/>
          </a:xfrm>
          <a:prstGeom prst="rect">
            <a:avLst/>
          </a:prstGeom>
        </p:spPr>
      </p:pic>
      <p:pic>
        <p:nvPicPr>
          <p:cNvPr id="14" name="Picture 13"/>
          <p:cNvPicPr>
            <a:picLocks noChangeAspect="1"/>
          </p:cNvPicPr>
          <p:nvPr/>
        </p:nvPicPr>
        <p:blipFill>
          <a:blip r:embed="rId4"/>
          <a:stretch>
            <a:fillRect/>
          </a:stretch>
        </p:blipFill>
        <p:spPr>
          <a:xfrm>
            <a:off x="3687678" y="2157039"/>
            <a:ext cx="8183480" cy="3782796"/>
          </a:xfrm>
          <a:prstGeom prst="rect">
            <a:avLst/>
          </a:prstGeom>
        </p:spPr>
      </p:pic>
      <p:sp>
        <p:nvSpPr>
          <p:cNvPr id="15"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Tree>
    <p:extLst>
      <p:ext uri="{BB962C8B-B14F-4D97-AF65-F5344CB8AC3E}">
        <p14:creationId xmlns:p14="http://schemas.microsoft.com/office/powerpoint/2010/main" val="29193754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5" name="Rectangle 4"/>
          <p:cNvSpPr/>
          <p:nvPr/>
        </p:nvSpPr>
        <p:spPr>
          <a:xfrm>
            <a:off x="481263" y="853983"/>
            <a:ext cx="6096000" cy="6124754"/>
          </a:xfrm>
          <a:prstGeom prst="rect">
            <a:avLst/>
          </a:prstGeom>
        </p:spPr>
        <p:txBody>
          <a:bodyPr>
            <a:spAutoFit/>
          </a:bodyPr>
          <a:lstStyle/>
          <a:p>
            <a:pPr algn="just"/>
            <a:r>
              <a:rPr lang="en-US" sz="1400" dirty="0"/>
              <a:t>This web app is built using Flutter and its source could be found under </a:t>
            </a:r>
            <a:r>
              <a:rPr lang="en-US" sz="1400" dirty="0" err="1">
                <a:solidFill>
                  <a:srgbClr val="FFC000"/>
                </a:solidFill>
              </a:rPr>
              <a:t>sensors_dashboard</a:t>
            </a:r>
            <a:r>
              <a:rPr lang="en-US" sz="1400" dirty="0"/>
              <a:t>. </a:t>
            </a:r>
            <a:endParaRPr lang="en-US" sz="1400" dirty="0" smtClean="0"/>
          </a:p>
          <a:p>
            <a:pPr algn="just"/>
            <a:endParaRPr lang="en-US" sz="1400" dirty="0"/>
          </a:p>
          <a:p>
            <a:pPr algn="just"/>
            <a:r>
              <a:rPr lang="en-US" sz="1400" dirty="0" smtClean="0"/>
              <a:t>However</a:t>
            </a:r>
            <a:r>
              <a:rPr lang="en-US" sz="1400" dirty="0"/>
              <a:t>, there's one current limitation to be aware of. The app is built with Flutter using the --web-renderer </a:t>
            </a:r>
            <a:r>
              <a:rPr lang="en-US" sz="1400" dirty="0" err="1"/>
              <a:t>canvaskit</a:t>
            </a:r>
            <a:r>
              <a:rPr lang="en-US" sz="1400" dirty="0"/>
              <a:t> option. This means that the resulting app will have some dependencies that need to be downloaded from the internet. This means that any device accessing the web app through a browser will require an internet connection to function properly.</a:t>
            </a:r>
          </a:p>
          <a:p>
            <a:pPr algn="just"/>
            <a:endParaRPr lang="en-US" sz="1400" dirty="0"/>
          </a:p>
          <a:p>
            <a:pPr algn="just"/>
            <a:r>
              <a:rPr lang="en-US" sz="1400" dirty="0"/>
              <a:t>The web app is built and deployed to Android's assets folder via python deploy_web_app.py</a:t>
            </a:r>
          </a:p>
          <a:p>
            <a:pPr algn="just"/>
            <a:endParaRPr lang="en-US" sz="1400" dirty="0"/>
          </a:p>
          <a:p>
            <a:pPr algn="just"/>
            <a:r>
              <a:rPr lang="en-US" sz="1400" dirty="0"/>
              <a:t>Connecting over Hotspot 🔥</a:t>
            </a:r>
          </a:p>
          <a:p>
            <a:pPr algn="just"/>
            <a:r>
              <a:rPr lang="en-US" sz="1400" dirty="0"/>
              <a:t>If you don't have </a:t>
            </a:r>
            <a:r>
              <a:rPr lang="en-US" sz="1400" dirty="0" err="1"/>
              <a:t>Wifi</a:t>
            </a:r>
            <a:r>
              <a:rPr lang="en-US" sz="1400" dirty="0"/>
              <a:t> network at your work place you can directly connect </a:t>
            </a:r>
            <a:r>
              <a:rPr lang="en-US" sz="1400" dirty="0" err="1"/>
              <a:t>websocket</a:t>
            </a:r>
            <a:r>
              <a:rPr lang="en-US" sz="1400" dirty="0"/>
              <a:t> clients to the app by enabling Hotspot Option from settings. Just make sure that </a:t>
            </a:r>
            <a:r>
              <a:rPr lang="en-US" sz="1400" dirty="0" err="1"/>
              <a:t>websocket</a:t>
            </a:r>
            <a:r>
              <a:rPr lang="en-US" sz="1400" dirty="0"/>
              <a:t> clients are connected to your phone's hotspot</a:t>
            </a:r>
          </a:p>
          <a:p>
            <a:pPr algn="just"/>
            <a:endParaRPr lang="en-US" sz="1400" dirty="0"/>
          </a:p>
          <a:p>
            <a:pPr algn="just"/>
            <a:r>
              <a:rPr lang="en-US" sz="1400" dirty="0"/>
              <a:t>Connecting over USB (using ADB)</a:t>
            </a:r>
          </a:p>
          <a:p>
            <a:pPr algn="just"/>
            <a:r>
              <a:rPr lang="en-US" sz="1400" dirty="0"/>
              <a:t>To connect over USB make sure USB debugging option is enable in your phone and ADB (android debug bridge) is available in your machine</a:t>
            </a:r>
          </a:p>
          <a:p>
            <a:pPr algn="just"/>
            <a:endParaRPr lang="en-US" sz="1400" dirty="0"/>
          </a:p>
          <a:p>
            <a:pPr algn="just"/>
            <a:r>
              <a:rPr lang="en-US" sz="1400" dirty="0"/>
              <a:t>Step 1 : Enable Local Host option in app</a:t>
            </a:r>
          </a:p>
          <a:p>
            <a:pPr algn="just"/>
            <a:r>
              <a:rPr lang="en-US" sz="1400" dirty="0"/>
              <a:t>Step 2 : Run </a:t>
            </a:r>
            <a:r>
              <a:rPr lang="en-US" sz="1400" dirty="0" err="1"/>
              <a:t>adb</a:t>
            </a:r>
            <a:r>
              <a:rPr lang="en-US" sz="1400" dirty="0"/>
              <a:t> command </a:t>
            </a:r>
            <a:r>
              <a:rPr lang="en-US" sz="1400" dirty="0" err="1"/>
              <a:t>adb</a:t>
            </a:r>
            <a:r>
              <a:rPr lang="en-US" sz="1400" dirty="0"/>
              <a:t> forward tcp:8081 </a:t>
            </a:r>
            <a:r>
              <a:rPr lang="en-US" sz="1400" dirty="0" err="1"/>
              <a:t>tcp:8081</a:t>
            </a:r>
            <a:r>
              <a:rPr lang="en-US" sz="1400" dirty="0"/>
              <a:t> (8081 is just for example) from client</a:t>
            </a:r>
          </a:p>
          <a:p>
            <a:pPr algn="just"/>
            <a:r>
              <a:rPr lang="en-US" sz="1400" dirty="0"/>
              <a:t>Step 3 : use address ws://localhost:8081:/sensor/connect?type=&lt;sensor type here&gt; to connect</a:t>
            </a:r>
          </a:p>
          <a:p>
            <a:pPr algn="just"/>
            <a:r>
              <a:rPr lang="en-US" sz="1400" dirty="0"/>
              <a:t>Make sure you have installed your android device driver and </a:t>
            </a:r>
            <a:r>
              <a:rPr lang="en-US" sz="1400" dirty="0" err="1"/>
              <a:t>adb</a:t>
            </a:r>
            <a:r>
              <a:rPr lang="en-US" sz="1400" dirty="0"/>
              <a:t> devices command detects your connected android phone.</a:t>
            </a:r>
          </a:p>
        </p:txBody>
      </p:sp>
      <p:pic>
        <p:nvPicPr>
          <p:cNvPr id="6" name="Picture 5"/>
          <p:cNvPicPr>
            <a:picLocks noChangeAspect="1"/>
          </p:cNvPicPr>
          <p:nvPr/>
        </p:nvPicPr>
        <p:blipFill>
          <a:blip r:embed="rId2"/>
          <a:stretch>
            <a:fillRect/>
          </a:stretch>
        </p:blipFill>
        <p:spPr>
          <a:xfrm>
            <a:off x="6764043" y="389509"/>
            <a:ext cx="2967789" cy="3119829"/>
          </a:xfrm>
          <a:prstGeom prst="rect">
            <a:avLst/>
          </a:prstGeom>
        </p:spPr>
      </p:pic>
      <p:sp>
        <p:nvSpPr>
          <p:cNvPr id="8" name="Rectangle 7"/>
          <p:cNvSpPr/>
          <p:nvPr/>
        </p:nvSpPr>
        <p:spPr>
          <a:xfrm>
            <a:off x="6764043" y="3670139"/>
            <a:ext cx="5091073" cy="246221"/>
          </a:xfrm>
          <a:prstGeom prst="rect">
            <a:avLst/>
          </a:prstGeom>
        </p:spPr>
        <p:txBody>
          <a:bodyPr wrap="square">
            <a:spAutoFit/>
          </a:bodyPr>
          <a:lstStyle/>
          <a:p>
            <a:r>
              <a:rPr lang="en-US" sz="1000" dirty="0"/>
              <a:t>https://github.com/amelcharolinesgn2/IoT_Project/blob/main/SensorServer.zip</a:t>
            </a:r>
            <a:endParaRPr lang="en-US" sz="1000" dirty="0"/>
          </a:p>
        </p:txBody>
      </p:sp>
      <p:sp>
        <p:nvSpPr>
          <p:cNvPr id="9" name="Rectangle 8"/>
          <p:cNvSpPr/>
          <p:nvPr/>
        </p:nvSpPr>
        <p:spPr>
          <a:xfrm>
            <a:off x="2037349" y="1148698"/>
            <a:ext cx="6096000" cy="246221"/>
          </a:xfrm>
          <a:prstGeom prst="rect">
            <a:avLst/>
          </a:prstGeom>
        </p:spPr>
        <p:txBody>
          <a:bodyPr>
            <a:spAutoFit/>
          </a:bodyPr>
          <a:lstStyle/>
          <a:p>
            <a:r>
              <a:rPr lang="en-US" sz="1000" dirty="0">
                <a:solidFill>
                  <a:srgbClr val="FFC000"/>
                </a:solidFill>
              </a:rPr>
              <a:t>https://github.com/amelcharolinesgn2/IoT_Project/blob/main/SensorServer.zip</a:t>
            </a:r>
          </a:p>
        </p:txBody>
      </p:sp>
    </p:spTree>
    <p:extLst>
      <p:ext uri="{BB962C8B-B14F-4D97-AF65-F5344CB8AC3E}">
        <p14:creationId xmlns:p14="http://schemas.microsoft.com/office/powerpoint/2010/main" val="1861640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7" name="Rectangle 6"/>
          <p:cNvSpPr/>
          <p:nvPr/>
        </p:nvSpPr>
        <p:spPr>
          <a:xfrm>
            <a:off x="3978443" y="1131566"/>
            <a:ext cx="8213557" cy="2308324"/>
          </a:xfrm>
          <a:prstGeom prst="rect">
            <a:avLst/>
          </a:prstGeom>
        </p:spPr>
        <p:txBody>
          <a:bodyPr wrap="square">
            <a:spAutoFit/>
          </a:bodyPr>
          <a:lstStyle/>
          <a:p>
            <a:r>
              <a:rPr lang="en-US" b="1" dirty="0">
                <a:solidFill>
                  <a:srgbClr val="1F2328"/>
                </a:solidFill>
                <a:latin typeface="-apple-system"/>
              </a:rPr>
              <a:t>App Architecture</a:t>
            </a:r>
          </a:p>
          <a:p>
            <a:r>
              <a:rPr lang="en-US" dirty="0">
                <a:solidFill>
                  <a:srgbClr val="1F2328"/>
                </a:solidFill>
                <a:latin typeface="-apple-system"/>
              </a:rPr>
              <a:t>The app is built using the MVVM (Model-View-</a:t>
            </a:r>
            <a:r>
              <a:rPr lang="en-US" dirty="0" err="1">
                <a:solidFill>
                  <a:srgbClr val="1F2328"/>
                </a:solidFill>
                <a:latin typeface="-apple-system"/>
              </a:rPr>
              <a:t>ViewModel</a:t>
            </a:r>
            <a:r>
              <a:rPr lang="en-US" dirty="0">
                <a:solidFill>
                  <a:srgbClr val="1F2328"/>
                </a:solidFill>
                <a:latin typeface="-apple-system"/>
              </a:rPr>
              <a:t>) pattern.</a:t>
            </a:r>
          </a:p>
          <a:p>
            <a:r>
              <a:rPr lang="en-US" b="1" dirty="0">
                <a:solidFill>
                  <a:srgbClr val="1F2328"/>
                </a:solidFill>
                <a:latin typeface="-apple-system"/>
              </a:rPr>
              <a:t>Packages Used</a:t>
            </a:r>
          </a:p>
          <a:p>
            <a:pPr lvl="1">
              <a:buFont typeface="+mj-lt"/>
              <a:buAutoNum type="arabicPeriod"/>
            </a:pPr>
            <a:r>
              <a:rPr lang="en-US" u="sng" dirty="0">
                <a:solidFill>
                  <a:srgbClr val="0969DA"/>
                </a:solidFill>
                <a:latin typeface="-apple-system"/>
                <a:hlinkClick r:id="rId2"/>
              </a:rPr>
              <a:t>http</a:t>
            </a:r>
            <a:r>
              <a:rPr lang="en-US" dirty="0">
                <a:solidFill>
                  <a:srgbClr val="1F2328"/>
                </a:solidFill>
                <a:latin typeface="-apple-system"/>
              </a:rPr>
              <a:t> for http requests</a:t>
            </a:r>
          </a:p>
          <a:p>
            <a:pPr lvl="1">
              <a:buFont typeface="+mj-lt"/>
              <a:buAutoNum type="arabicPeriod"/>
            </a:pPr>
            <a:r>
              <a:rPr lang="en-US" u="sng" dirty="0">
                <a:solidFill>
                  <a:srgbClr val="0969DA"/>
                </a:solidFill>
                <a:latin typeface="-apple-system"/>
                <a:hlinkClick r:id="rId3"/>
              </a:rPr>
              <a:t>web</a:t>
            </a:r>
            <a:r>
              <a:rPr lang="en-US" dirty="0">
                <a:solidFill>
                  <a:srgbClr val="1F2328"/>
                </a:solidFill>
                <a:latin typeface="-apple-system"/>
              </a:rPr>
              <a:t> Lightweight browser API bindings built around JS interop.</a:t>
            </a:r>
          </a:p>
          <a:p>
            <a:pPr lvl="1">
              <a:buFont typeface="+mj-lt"/>
              <a:buAutoNum type="arabicPeriod"/>
            </a:pPr>
            <a:r>
              <a:rPr lang="en-US" u="sng" dirty="0" err="1">
                <a:solidFill>
                  <a:srgbClr val="0969DA"/>
                </a:solidFill>
                <a:latin typeface="-apple-system"/>
                <a:hlinkClick r:id="rId4"/>
              </a:rPr>
              <a:t>get_it</a:t>
            </a:r>
            <a:r>
              <a:rPr lang="en-US" dirty="0">
                <a:solidFill>
                  <a:srgbClr val="1F2328"/>
                </a:solidFill>
                <a:latin typeface="-apple-system"/>
              </a:rPr>
              <a:t> for dependency injection</a:t>
            </a:r>
          </a:p>
          <a:p>
            <a:pPr lvl="1">
              <a:buFont typeface="+mj-lt"/>
              <a:buAutoNum type="arabicPeriod"/>
            </a:pPr>
            <a:r>
              <a:rPr lang="en-US" u="sng" dirty="0" err="1">
                <a:solidFill>
                  <a:srgbClr val="0969DA"/>
                </a:solidFill>
                <a:latin typeface="-apple-system"/>
                <a:hlinkClick r:id="rId5"/>
              </a:rPr>
              <a:t>fl_chart</a:t>
            </a:r>
            <a:r>
              <a:rPr lang="en-US" dirty="0">
                <a:solidFill>
                  <a:srgbClr val="1F2328"/>
                </a:solidFill>
                <a:latin typeface="-apple-system"/>
              </a:rPr>
              <a:t> for real-time sensor plotting</a:t>
            </a:r>
          </a:p>
          <a:p>
            <a:pPr lvl="1">
              <a:buFont typeface="+mj-lt"/>
              <a:buAutoNum type="arabicPeriod"/>
            </a:pPr>
            <a:r>
              <a:rPr lang="en-US" u="sng" dirty="0">
                <a:solidFill>
                  <a:srgbClr val="0969DA"/>
                </a:solidFill>
                <a:latin typeface="-apple-system"/>
                <a:hlinkClick r:id="rId6"/>
              </a:rPr>
              <a:t>provider</a:t>
            </a:r>
            <a:r>
              <a:rPr lang="en-US" dirty="0">
                <a:solidFill>
                  <a:srgbClr val="1F2328"/>
                </a:solidFill>
                <a:latin typeface="-apple-system"/>
              </a:rPr>
              <a:t> for state management</a:t>
            </a:r>
            <a:endParaRPr lang="en-US" b="0" i="0" dirty="0">
              <a:solidFill>
                <a:srgbClr val="1F2328"/>
              </a:solidFill>
              <a:effectLst/>
              <a:latin typeface="-apple-system"/>
            </a:endParaRPr>
          </a:p>
        </p:txBody>
      </p:sp>
      <p:pic>
        <p:nvPicPr>
          <p:cNvPr id="8" name="Picture 7"/>
          <p:cNvPicPr>
            <a:picLocks noChangeAspect="1"/>
          </p:cNvPicPr>
          <p:nvPr/>
        </p:nvPicPr>
        <p:blipFill>
          <a:blip r:embed="rId7"/>
          <a:stretch>
            <a:fillRect/>
          </a:stretch>
        </p:blipFill>
        <p:spPr>
          <a:xfrm>
            <a:off x="678360" y="682752"/>
            <a:ext cx="2457450" cy="5862427"/>
          </a:xfrm>
          <a:prstGeom prst="rect">
            <a:avLst/>
          </a:prstGeom>
        </p:spPr>
      </p:pic>
    </p:spTree>
    <p:extLst>
      <p:ext uri="{BB962C8B-B14F-4D97-AF65-F5344CB8AC3E}">
        <p14:creationId xmlns:p14="http://schemas.microsoft.com/office/powerpoint/2010/main" val="2571892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3" name="Title 1"/>
          <p:cNvSpPr txBox="1">
            <a:spLocks/>
          </p:cNvSpPr>
          <p:nvPr/>
        </p:nvSpPr>
        <p:spPr>
          <a:xfrm>
            <a:off x="1848782" y="78929"/>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smtClean="0"/>
              <a:t>SensorSpot</a:t>
            </a:r>
            <a:endParaRPr lang="en-US" dirty="0"/>
          </a:p>
        </p:txBody>
      </p:sp>
      <p:sp>
        <p:nvSpPr>
          <p:cNvPr id="2" name="Rectangle 1"/>
          <p:cNvSpPr/>
          <p:nvPr/>
        </p:nvSpPr>
        <p:spPr>
          <a:xfrm>
            <a:off x="1848782" y="670166"/>
            <a:ext cx="6096000" cy="246221"/>
          </a:xfrm>
          <a:prstGeom prst="rect">
            <a:avLst/>
          </a:prstGeom>
        </p:spPr>
        <p:txBody>
          <a:bodyPr>
            <a:spAutoFit/>
          </a:bodyPr>
          <a:lstStyle/>
          <a:p>
            <a:r>
              <a:rPr lang="en-US" sz="1000" dirty="0"/>
              <a:t>https://github.com/amelcharolinesgn2/Gyroscope-Sensor-Data-Accelerometer/blob/main/SensorSpot-main.zip</a:t>
            </a:r>
          </a:p>
        </p:txBody>
      </p:sp>
      <p:sp>
        <p:nvSpPr>
          <p:cNvPr id="4" name="Rectangle 3"/>
          <p:cNvSpPr/>
          <p:nvPr/>
        </p:nvSpPr>
        <p:spPr>
          <a:xfrm>
            <a:off x="362712" y="1196231"/>
            <a:ext cx="4610341" cy="1200329"/>
          </a:xfrm>
          <a:prstGeom prst="rect">
            <a:avLst/>
          </a:prstGeom>
        </p:spPr>
        <p:txBody>
          <a:bodyPr wrap="square">
            <a:spAutoFit/>
          </a:bodyPr>
          <a:lstStyle/>
          <a:p>
            <a:pPr algn="just"/>
            <a:r>
              <a:rPr lang="en-US" dirty="0"/>
              <a:t>Android app to stream real-time device sensor data to an MQTT broker. Select sensors, configure broker settings, and publish seamlessly</a:t>
            </a:r>
          </a:p>
        </p:txBody>
      </p:sp>
      <p:pic>
        <p:nvPicPr>
          <p:cNvPr id="17411" name="Picture 3" descr="https://github.com/UmerCodez/SensorSpot/raw/main/fastlane/metadata/android/en-US/images/phoneScreenshots/3.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4704" y="2316030"/>
            <a:ext cx="2381250" cy="441209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s://github.com/UmerCodez/SensorSpot/raw/main/fastlane/metadata/android/en-US/images/phoneScreenshots/2.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9266" y="2321997"/>
            <a:ext cx="2381250" cy="4406121"/>
          </a:xfrm>
          <a:prstGeom prst="rect">
            <a:avLst/>
          </a:prstGeom>
          <a:noFill/>
          <a:extLst>
            <a:ext uri="{909E8E84-426E-40DD-AFC4-6F175D3DCCD1}">
              <a14:hiddenFill xmlns:a14="http://schemas.microsoft.com/office/drawing/2010/main">
                <a:solidFill>
                  <a:srgbClr val="FFFFFF"/>
                </a:solidFill>
              </a14:hiddenFill>
            </a:ext>
          </a:extLst>
        </p:spPr>
      </p:pic>
      <p:pic>
        <p:nvPicPr>
          <p:cNvPr id="17413" name="Picture 5" descr="https://github.com/UmerCodez/SensorSpot/raw/main/fastlane/metadata/android/en-US/images/phoneScreenshots/4.jp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3828" y="2242106"/>
            <a:ext cx="2381250" cy="4486013"/>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https://github.com/UmerCodez/SensorSpot/raw/main/fastlane/metadata/android/en-US/images/phoneScreenshots/1.jp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6632" y="2396560"/>
            <a:ext cx="2381250" cy="43315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6830" y="6543454"/>
            <a:ext cx="3977435" cy="369332"/>
          </a:xfrm>
          <a:prstGeom prst="rect">
            <a:avLst/>
          </a:prstGeom>
        </p:spPr>
        <p:txBody>
          <a:bodyPr wrap="none">
            <a:spAutoFit/>
          </a:bodyPr>
          <a:lstStyle/>
          <a:p>
            <a:r>
              <a:rPr lang="en-US" dirty="0"/>
              <a:t>The App only supports MQTT v5 for now</a:t>
            </a:r>
          </a:p>
        </p:txBody>
      </p:sp>
    </p:spTree>
    <p:extLst>
      <p:ext uri="{BB962C8B-B14F-4D97-AF65-F5344CB8AC3E}">
        <p14:creationId xmlns:p14="http://schemas.microsoft.com/office/powerpoint/2010/main" val="24257140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2741" y="730898"/>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6" name="Title 1"/>
          <p:cNvSpPr txBox="1">
            <a:spLocks/>
          </p:cNvSpPr>
          <p:nvPr/>
        </p:nvSpPr>
        <p:spPr>
          <a:xfrm>
            <a:off x="1798811" y="420318"/>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Sensors Data Streaming</a:t>
            </a:r>
            <a:endParaRPr lang="en-US" dirty="0"/>
          </a:p>
        </p:txBody>
      </p:sp>
      <p:sp>
        <p:nvSpPr>
          <p:cNvPr id="7" name="Rectangle 6"/>
          <p:cNvSpPr/>
          <p:nvPr/>
        </p:nvSpPr>
        <p:spPr>
          <a:xfrm>
            <a:off x="2578849" y="1452281"/>
            <a:ext cx="1880258" cy="369332"/>
          </a:xfrm>
          <a:prstGeom prst="rect">
            <a:avLst/>
          </a:prstGeom>
        </p:spPr>
        <p:txBody>
          <a:bodyPr wrap="none">
            <a:spAutoFit/>
          </a:bodyPr>
          <a:lstStyle/>
          <a:p>
            <a:pPr algn="just"/>
            <a:r>
              <a:rPr lang="en-US" b="1" u="sng" dirty="0" smtClean="0"/>
              <a:t>Sensor </a:t>
            </a:r>
            <a:r>
              <a:rPr lang="en-US" b="1" u="sng" dirty="0" err="1" smtClean="0"/>
              <a:t>Accelarate</a:t>
            </a:r>
            <a:endParaRPr lang="en-US" b="1" u="sng" dirty="0"/>
          </a:p>
        </p:txBody>
      </p:sp>
      <p:sp>
        <p:nvSpPr>
          <p:cNvPr id="9"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smtClean="0">
                <a:solidFill>
                  <a:srgbClr val="0070C0"/>
                </a:solidFill>
              </a:rPr>
              <a:t>Gyroscope Sensor Accelerometer</a:t>
            </a:r>
            <a:endParaRPr lang="en-US" sz="1800" b="1" dirty="0">
              <a:solidFill>
                <a:srgbClr val="0070C0"/>
              </a:solidFill>
            </a:endParaRPr>
          </a:p>
        </p:txBody>
      </p:sp>
      <p:pic>
        <p:nvPicPr>
          <p:cNvPr id="2" name="Picture 1"/>
          <p:cNvPicPr>
            <a:picLocks noChangeAspect="1"/>
          </p:cNvPicPr>
          <p:nvPr/>
        </p:nvPicPr>
        <p:blipFill>
          <a:blip r:embed="rId2"/>
          <a:stretch>
            <a:fillRect/>
          </a:stretch>
        </p:blipFill>
        <p:spPr>
          <a:xfrm>
            <a:off x="2716880" y="2386263"/>
            <a:ext cx="5057775" cy="2438400"/>
          </a:xfrm>
          <a:prstGeom prst="rect">
            <a:avLst/>
          </a:prstGeom>
        </p:spPr>
      </p:pic>
    </p:spTree>
    <p:extLst>
      <p:ext uri="{BB962C8B-B14F-4D97-AF65-F5344CB8AC3E}">
        <p14:creationId xmlns:p14="http://schemas.microsoft.com/office/powerpoint/2010/main" val="35000789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6" name="Title 1"/>
          <p:cNvSpPr txBox="1">
            <a:spLocks/>
          </p:cNvSpPr>
          <p:nvPr/>
        </p:nvSpPr>
        <p:spPr>
          <a:xfrm>
            <a:off x="1848782" y="78929"/>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SensorSpot</a:t>
            </a:r>
            <a:endParaRPr lang="en-US" dirty="0"/>
          </a:p>
        </p:txBody>
      </p:sp>
      <p:sp>
        <p:nvSpPr>
          <p:cNvPr id="7" name="Rectangle 6"/>
          <p:cNvSpPr/>
          <p:nvPr/>
        </p:nvSpPr>
        <p:spPr>
          <a:xfrm>
            <a:off x="178006" y="1193119"/>
            <a:ext cx="762453" cy="369332"/>
          </a:xfrm>
          <a:prstGeom prst="rect">
            <a:avLst/>
          </a:prstGeom>
        </p:spPr>
        <p:txBody>
          <a:bodyPr wrap="none">
            <a:spAutoFit/>
          </a:bodyPr>
          <a:lstStyle/>
          <a:p>
            <a:r>
              <a:rPr lang="en-US" b="1" dirty="0"/>
              <a:t>Usage</a:t>
            </a:r>
          </a:p>
        </p:txBody>
      </p:sp>
      <p:sp>
        <p:nvSpPr>
          <p:cNvPr id="10"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smtClean="0">
                <a:solidFill>
                  <a:srgbClr val="0070C0"/>
                </a:solidFill>
              </a:rPr>
              <a:t>Gyroscope Sensor Accelerometer</a:t>
            </a:r>
            <a:endParaRPr lang="en-US" sz="1800" b="1" dirty="0">
              <a:solidFill>
                <a:srgbClr val="0070C0"/>
              </a:solidFill>
            </a:endParaRPr>
          </a:p>
        </p:txBody>
      </p:sp>
      <p:sp>
        <p:nvSpPr>
          <p:cNvPr id="11" name="Rectangle 10"/>
          <p:cNvSpPr/>
          <p:nvPr/>
        </p:nvSpPr>
        <p:spPr>
          <a:xfrm>
            <a:off x="178006" y="1736298"/>
            <a:ext cx="6096000" cy="3970318"/>
          </a:xfrm>
          <a:prstGeom prst="rect">
            <a:avLst/>
          </a:prstGeom>
        </p:spPr>
        <p:txBody>
          <a:bodyPr>
            <a:spAutoFit/>
          </a:bodyPr>
          <a:lstStyle/>
          <a:p>
            <a:r>
              <a:rPr lang="en-US" dirty="0"/>
              <a:t>Configure your broker settings.</a:t>
            </a:r>
          </a:p>
          <a:p>
            <a:r>
              <a:rPr lang="en-US" dirty="0"/>
              <a:t>Press Connect to start streaming the selected sensor data in real time.</a:t>
            </a:r>
          </a:p>
          <a:p>
            <a:r>
              <a:rPr lang="en-US" dirty="0"/>
              <a:t>App allows user to select or deselect sensors while connected, with the published data automatically updating to reflect the new choices.</a:t>
            </a:r>
          </a:p>
          <a:p>
            <a:r>
              <a:rPr lang="en-US" dirty="0"/>
              <a:t>The data is published to the topic android/sensor in the following JSON format:</a:t>
            </a:r>
          </a:p>
          <a:p>
            <a:endParaRPr lang="en-US" dirty="0"/>
          </a:p>
          <a:p>
            <a:r>
              <a:rPr lang="en-US" dirty="0"/>
              <a:t>{</a:t>
            </a:r>
          </a:p>
          <a:p>
            <a:r>
              <a:rPr lang="en-US" dirty="0"/>
              <a:t>  "type": "</a:t>
            </a:r>
            <a:r>
              <a:rPr lang="en-US" dirty="0" err="1"/>
              <a:t>android.sensor.accelerometer</a:t>
            </a:r>
            <a:r>
              <a:rPr lang="en-US" dirty="0"/>
              <a:t>",</a:t>
            </a:r>
          </a:p>
          <a:p>
            <a:r>
              <a:rPr lang="en-US" dirty="0"/>
              <a:t>  "timestamp": 3925657519043709,</a:t>
            </a:r>
          </a:p>
          <a:p>
            <a:r>
              <a:rPr lang="en-US" dirty="0"/>
              <a:t>  "values": [0.31892395, -0.97802734, 10.049896]</a:t>
            </a:r>
          </a:p>
          <a:p>
            <a:r>
              <a:rPr lang="en-US" dirty="0"/>
              <a:t>}</a:t>
            </a:r>
          </a:p>
        </p:txBody>
      </p:sp>
      <p:sp>
        <p:nvSpPr>
          <p:cNvPr id="12" name="Rectangle 11"/>
          <p:cNvSpPr/>
          <p:nvPr/>
        </p:nvSpPr>
        <p:spPr>
          <a:xfrm>
            <a:off x="6294520" y="898245"/>
            <a:ext cx="5576638" cy="369332"/>
          </a:xfrm>
          <a:prstGeom prst="rect">
            <a:avLst/>
          </a:prstGeom>
        </p:spPr>
        <p:txBody>
          <a:bodyPr wrap="square">
            <a:spAutoFit/>
          </a:bodyPr>
          <a:lstStyle/>
          <a:p>
            <a:r>
              <a:rPr lang="en-US" dirty="0"/>
              <a:t>This format is similar to one used in </a:t>
            </a:r>
            <a:r>
              <a:rPr lang="en-US" u="sng" dirty="0" err="1">
                <a:hlinkClick r:id="rId3"/>
              </a:rPr>
              <a:t>SensaGram</a:t>
            </a:r>
            <a:r>
              <a:rPr lang="en-US" dirty="0" smtClean="0"/>
              <a:t>}</a:t>
            </a:r>
            <a:endParaRPr lang="en-US" dirty="0"/>
          </a:p>
        </p:txBody>
      </p:sp>
      <p:pic>
        <p:nvPicPr>
          <p:cNvPr id="9219" name="Picture 3" descr="axis_devi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679" y="1735485"/>
            <a:ext cx="2143125" cy="256222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848782" y="670166"/>
            <a:ext cx="6096000" cy="246221"/>
          </a:xfrm>
          <a:prstGeom prst="rect">
            <a:avLst/>
          </a:prstGeom>
        </p:spPr>
        <p:txBody>
          <a:bodyPr>
            <a:spAutoFit/>
          </a:bodyPr>
          <a:lstStyle/>
          <a:p>
            <a:r>
              <a:rPr lang="en-US" sz="1000" dirty="0"/>
              <a:t>https://github.com/amelcharolinesgn2/Gyroscope-Sensor-Data-Accelerometer/blob/main/SensorSpot-main.zip</a:t>
            </a:r>
          </a:p>
        </p:txBody>
      </p:sp>
      <p:sp>
        <p:nvSpPr>
          <p:cNvPr id="3" name="Rectangle 2"/>
          <p:cNvSpPr/>
          <p:nvPr/>
        </p:nvSpPr>
        <p:spPr>
          <a:xfrm>
            <a:off x="6416204" y="4113045"/>
            <a:ext cx="1285416" cy="369332"/>
          </a:xfrm>
          <a:prstGeom prst="rect">
            <a:avLst/>
          </a:prstGeom>
        </p:spPr>
        <p:txBody>
          <a:bodyPr wrap="none">
            <a:spAutoFit/>
          </a:bodyPr>
          <a:lstStyle/>
          <a:p>
            <a:r>
              <a:rPr lang="en-US" dirty="0"/>
              <a:t>Explanation</a:t>
            </a:r>
          </a:p>
        </p:txBody>
      </p:sp>
      <p:sp>
        <p:nvSpPr>
          <p:cNvPr id="5" name="Rectangle 4"/>
          <p:cNvSpPr/>
          <p:nvPr/>
        </p:nvSpPr>
        <p:spPr>
          <a:xfrm>
            <a:off x="6096000" y="4482377"/>
            <a:ext cx="6096000" cy="954107"/>
          </a:xfrm>
          <a:prstGeom prst="rect">
            <a:avLst/>
          </a:prstGeom>
        </p:spPr>
        <p:txBody>
          <a:bodyPr>
            <a:spAutoFit/>
          </a:bodyPr>
          <a:lstStyle/>
          <a:p>
            <a:r>
              <a:rPr lang="en-US" sz="1400" dirty="0"/>
              <a:t>Array Item	Description</a:t>
            </a:r>
          </a:p>
          <a:p>
            <a:r>
              <a:rPr lang="en-US" sz="1400" dirty="0"/>
              <a:t>values[0]	Acceleration force along the x-axis (including gravity)</a:t>
            </a:r>
          </a:p>
          <a:p>
            <a:r>
              <a:rPr lang="en-US" sz="1400" dirty="0"/>
              <a:t>values[1]	Acceleration force along the y-axis (including gravity)</a:t>
            </a:r>
          </a:p>
          <a:p>
            <a:r>
              <a:rPr lang="en-US" sz="1400" dirty="0"/>
              <a:t>values[2]	Acceleration force along the z-axis (including gravity)</a:t>
            </a:r>
          </a:p>
        </p:txBody>
      </p:sp>
    </p:spTree>
    <p:extLst>
      <p:ext uri="{BB962C8B-B14F-4D97-AF65-F5344CB8AC3E}">
        <p14:creationId xmlns:p14="http://schemas.microsoft.com/office/powerpoint/2010/main" val="20495916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2712" y="1073782"/>
            <a:ext cx="6128085" cy="2893100"/>
          </a:xfrm>
          <a:prstGeom prst="rect">
            <a:avLst/>
          </a:prstGeom>
        </p:spPr>
        <p:txBody>
          <a:bodyPr wrap="square">
            <a:spAutoFit/>
          </a:bodyPr>
          <a:lstStyle/>
          <a:p>
            <a:r>
              <a:rPr lang="en-US" sz="1400" dirty="0"/>
              <a:t>timestamp: The time (in nanoseconds) when the event occurred. See the </a:t>
            </a:r>
            <a:r>
              <a:rPr lang="en-US" sz="1400" dirty="0">
                <a:solidFill>
                  <a:srgbClr val="FFC000"/>
                </a:solidFill>
              </a:rPr>
              <a:t>timestamp</a:t>
            </a:r>
            <a:r>
              <a:rPr lang="en-US" sz="1400" dirty="0"/>
              <a:t>.</a:t>
            </a:r>
          </a:p>
          <a:p>
            <a:endParaRPr lang="en-US" sz="1400" dirty="0" smtClean="0"/>
          </a:p>
          <a:p>
            <a:endParaRPr lang="en-US" sz="1400" dirty="0"/>
          </a:p>
          <a:p>
            <a:r>
              <a:rPr lang="en-US" sz="1400" dirty="0" smtClean="0"/>
              <a:t>Note</a:t>
            </a:r>
            <a:r>
              <a:rPr lang="en-US" sz="1400" dirty="0"/>
              <a:t>: For more details about other sensors data and what the values array represent, refer to the official Android documentation:</a:t>
            </a:r>
          </a:p>
          <a:p>
            <a:endParaRPr lang="en-US" sz="1400" dirty="0" smtClean="0"/>
          </a:p>
          <a:p>
            <a:endParaRPr lang="en-US" sz="1400" dirty="0"/>
          </a:p>
          <a:p>
            <a:r>
              <a:rPr lang="en-US" sz="1400" dirty="0"/>
              <a:t>Motion sensors</a:t>
            </a:r>
          </a:p>
          <a:p>
            <a:endParaRPr lang="en-US" sz="1400" dirty="0" smtClean="0"/>
          </a:p>
          <a:p>
            <a:r>
              <a:rPr lang="en-US" sz="1400" dirty="0" smtClean="0"/>
              <a:t>Position </a:t>
            </a:r>
            <a:r>
              <a:rPr lang="en-US" sz="1400" dirty="0"/>
              <a:t>sensors</a:t>
            </a:r>
          </a:p>
          <a:p>
            <a:endParaRPr lang="en-US" sz="1400" dirty="0" smtClean="0"/>
          </a:p>
          <a:p>
            <a:r>
              <a:rPr lang="en-US" sz="1400" dirty="0" smtClean="0"/>
              <a:t>Environmental </a:t>
            </a:r>
            <a:r>
              <a:rPr lang="en-US" sz="1400" dirty="0"/>
              <a:t>sensors</a:t>
            </a:r>
          </a:p>
        </p:txBody>
      </p:sp>
      <p:sp>
        <p:nvSpPr>
          <p:cNvPr id="6"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853734854"/>
              </p:ext>
            </p:extLst>
          </p:nvPr>
        </p:nvGraphicFramePr>
        <p:xfrm>
          <a:off x="6445689" y="2889664"/>
          <a:ext cx="5541336" cy="3442145"/>
        </p:xfrm>
        <a:graphic>
          <a:graphicData uri="http://schemas.openxmlformats.org/drawingml/2006/table">
            <a:tbl>
              <a:tblPr/>
              <a:tblGrid>
                <a:gridCol w="1370387">
                  <a:extLst>
                    <a:ext uri="{9D8B030D-6E8A-4147-A177-3AD203B41FA5}">
                      <a16:colId xmlns:a16="http://schemas.microsoft.com/office/drawing/2014/main" val="2912770300"/>
                    </a:ext>
                  </a:extLst>
                </a:gridCol>
                <a:gridCol w="4170949">
                  <a:extLst>
                    <a:ext uri="{9D8B030D-6E8A-4147-A177-3AD203B41FA5}">
                      <a16:colId xmlns:a16="http://schemas.microsoft.com/office/drawing/2014/main" val="2043775628"/>
                    </a:ext>
                  </a:extLst>
                </a:gridCol>
              </a:tblGrid>
              <a:tr h="252226">
                <a:tc>
                  <a:txBody>
                    <a:bodyPr/>
                    <a:lstStyle/>
                    <a:p>
                      <a:r>
                        <a:rPr lang="en-US" sz="1000" b="1" dirty="0">
                          <a:effectLst/>
                        </a:rPr>
                        <a:t>Field</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1000" b="1">
                          <a:effectLst/>
                        </a:rPr>
                        <a:t>Description</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756286939"/>
                  </a:ext>
                </a:extLst>
              </a:tr>
              <a:tr h="252226">
                <a:tc>
                  <a:txBody>
                    <a:bodyPr/>
                    <a:lstStyle/>
                    <a:p>
                      <a:r>
                        <a:rPr lang="en-US" sz="1000">
                          <a:effectLst/>
                        </a:rPr>
                        <a:t>longitude</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1000">
                          <a:effectLst/>
                        </a:rPr>
                        <a:t>Longitude in degrees.</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837581005"/>
                  </a:ext>
                </a:extLst>
              </a:tr>
              <a:tr h="252226">
                <a:tc>
                  <a:txBody>
                    <a:bodyPr/>
                    <a:lstStyle/>
                    <a:p>
                      <a:r>
                        <a:rPr lang="en-US" sz="1000">
                          <a:effectLst/>
                        </a:rPr>
                        <a:t>latitude</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r>
                        <a:rPr lang="en-US" sz="1000">
                          <a:effectLst/>
                        </a:rPr>
                        <a:t>Latitude in degrees.</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3332007588"/>
                  </a:ext>
                </a:extLst>
              </a:tr>
              <a:tr h="430268">
                <a:tc>
                  <a:txBody>
                    <a:bodyPr/>
                    <a:lstStyle/>
                    <a:p>
                      <a:r>
                        <a:rPr lang="en-US" sz="1000">
                          <a:effectLst/>
                        </a:rPr>
                        <a:t>altitude</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1000">
                          <a:effectLst/>
                        </a:rPr>
                        <a:t>The altitude of the location in meters above the WGS84 reference ellipsoid.</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4232298536"/>
                  </a:ext>
                </a:extLst>
              </a:tr>
              <a:tr h="786353">
                <a:tc>
                  <a:txBody>
                    <a:bodyPr/>
                    <a:lstStyle/>
                    <a:p>
                      <a:r>
                        <a:rPr lang="en-US" sz="1000" dirty="0">
                          <a:effectLst/>
                        </a:rPr>
                        <a:t>bearing</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r>
                        <a:rPr lang="en-US" sz="1000">
                          <a:effectLst/>
                        </a:rPr>
                        <a:t>Bearing at the time of this location in degrees. Bearing is the horizontal direction of travel and is unrelated to device orientation. The bearing is guaranteed to be in the range [0, 360).</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3375840663"/>
                  </a:ext>
                </a:extLst>
              </a:tr>
              <a:tr h="430268">
                <a:tc>
                  <a:txBody>
                    <a:bodyPr/>
                    <a:lstStyle/>
                    <a:p>
                      <a:r>
                        <a:rPr lang="en-US" sz="1000">
                          <a:effectLst/>
                        </a:rPr>
                        <a:t>accuracy</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1000">
                          <a:effectLst/>
                        </a:rPr>
                        <a:t>Estimated horizontal accuracy radius in meters of this location at the 68th percentile confidence level.</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566164438"/>
                  </a:ext>
                </a:extLst>
              </a:tr>
              <a:tr h="430268">
                <a:tc>
                  <a:txBody>
                    <a:bodyPr/>
                    <a:lstStyle/>
                    <a:p>
                      <a:r>
                        <a:rPr lang="en-US" sz="1000">
                          <a:effectLst/>
                        </a:rPr>
                        <a:t>speed</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r>
                        <a:rPr lang="en-US" sz="1000">
                          <a:effectLst/>
                        </a:rPr>
                        <a:t>Speed at the time of this location in meters per second.</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1111612892"/>
                  </a:ext>
                </a:extLst>
              </a:tr>
              <a:tr h="608310">
                <a:tc>
                  <a:txBody>
                    <a:bodyPr/>
                    <a:lstStyle/>
                    <a:p>
                      <a:r>
                        <a:rPr lang="en-US" sz="1000">
                          <a:effectLst/>
                        </a:rPr>
                        <a:t>time</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1000" dirty="0">
                          <a:effectLst/>
                        </a:rPr>
                        <a:t>The Unix epoch time of this location fix, in milliseconds since the start of the Unix epoch (00:00:00 January 1, 1970 UTC).</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749803513"/>
                  </a:ext>
                </a:extLst>
              </a:tr>
            </a:tbl>
          </a:graphicData>
        </a:graphic>
      </p:graphicFrame>
      <p:sp>
        <p:nvSpPr>
          <p:cNvPr id="3" name="Rectangle 1"/>
          <p:cNvSpPr>
            <a:spLocks noChangeArrowheads="1"/>
          </p:cNvSpPr>
          <p:nvPr/>
        </p:nvSpPr>
        <p:spPr bwMode="auto">
          <a:xfrm>
            <a:off x="6386847" y="389509"/>
            <a:ext cx="5805153" cy="2000548"/>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1F2328"/>
                </a:solidFill>
                <a:effectLst/>
                <a:latin typeface="-apple-system"/>
              </a:rPr>
              <a:t>GPS data format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1F2328"/>
                </a:solidFill>
                <a:effectLst/>
                <a:latin typeface="-apple-system"/>
              </a:rPr>
              <a:t>GPS data is sent in following </a:t>
            </a:r>
            <a:r>
              <a:rPr kumimoji="0" lang="en-US" altLang="en-US" sz="1000" b="0" i="0" u="none" strike="noStrike" cap="none" normalizeH="0" baseline="0" dirty="0" err="1" smtClean="0">
                <a:ln>
                  <a:noFill/>
                </a:ln>
                <a:solidFill>
                  <a:srgbClr val="1F2328"/>
                </a:solidFill>
                <a:effectLst/>
                <a:latin typeface="-apple-system"/>
              </a:rPr>
              <a:t>json</a:t>
            </a:r>
            <a:r>
              <a:rPr kumimoji="0" lang="en-US" altLang="en-US" sz="1000" b="0" i="0" u="none" strike="noStrike" cap="none" normalizeH="0" baseline="0" dirty="0" smtClean="0">
                <a:ln>
                  <a:noFill/>
                </a:ln>
                <a:solidFill>
                  <a:srgbClr val="1F2328"/>
                </a:solidFill>
                <a:effectLst/>
                <a:latin typeface="-apple-system"/>
              </a:rPr>
              <a:t> format</a:t>
            </a:r>
          </a:p>
          <a:p>
            <a:pPr lvl="0"/>
            <a:endParaRPr lang="en-US" altLang="en-US" sz="1000" dirty="0">
              <a:solidFill>
                <a:srgbClr val="1F2328"/>
              </a:solidFill>
              <a:latin typeface="-apple-system"/>
            </a:endParaRPr>
          </a:p>
          <a:p>
            <a:pPr lvl="0"/>
            <a:r>
              <a:rPr lang="en-US" altLang="en-US" sz="1000" dirty="0">
                <a:solidFill>
                  <a:srgbClr val="1F2328"/>
                </a:solidFill>
                <a:latin typeface="-apple-system"/>
              </a:rPr>
              <a:t>{</a:t>
            </a:r>
          </a:p>
          <a:p>
            <a:pPr lvl="0"/>
            <a:r>
              <a:rPr lang="en-US" altLang="en-US" sz="1000" dirty="0">
                <a:solidFill>
                  <a:srgbClr val="1F2328"/>
                </a:solidFill>
                <a:latin typeface="-apple-system"/>
              </a:rPr>
              <a:t>  "type": "</a:t>
            </a:r>
            <a:r>
              <a:rPr lang="en-US" altLang="en-US" sz="1000" dirty="0" err="1">
                <a:solidFill>
                  <a:srgbClr val="1F2328"/>
                </a:solidFill>
                <a:latin typeface="-apple-system"/>
              </a:rPr>
              <a:t>android.gps</a:t>
            </a:r>
            <a:r>
              <a:rPr lang="en-US" altLang="en-US" sz="1000" dirty="0">
                <a:solidFill>
                  <a:srgbClr val="1F2328"/>
                </a:solidFill>
                <a:latin typeface="-apple-system"/>
              </a:rPr>
              <a:t>",</a:t>
            </a:r>
          </a:p>
          <a:p>
            <a:pPr lvl="0"/>
            <a:r>
              <a:rPr lang="en-US" altLang="en-US" sz="1000" dirty="0">
                <a:solidFill>
                  <a:srgbClr val="1F2328"/>
                </a:solidFill>
                <a:latin typeface="-apple-system"/>
              </a:rPr>
              <a:t>  "longitude": 155.9011,</a:t>
            </a:r>
          </a:p>
          <a:p>
            <a:pPr lvl="0"/>
            <a:r>
              <a:rPr lang="en-US" altLang="en-US" sz="1000" dirty="0">
                <a:solidFill>
                  <a:srgbClr val="1F2328"/>
                </a:solidFill>
                <a:latin typeface="-apple-system"/>
              </a:rPr>
              <a:t>  "latitude": 81.4278,</a:t>
            </a:r>
          </a:p>
          <a:p>
            <a:pPr lvl="0"/>
            <a:r>
              <a:rPr lang="en-US" altLang="en-US" sz="1000" dirty="0">
                <a:solidFill>
                  <a:srgbClr val="1F2328"/>
                </a:solidFill>
                <a:latin typeface="-apple-system"/>
              </a:rPr>
              <a:t>  "altitude": 217.5,</a:t>
            </a:r>
          </a:p>
          <a:p>
            <a:pPr lvl="0"/>
            <a:r>
              <a:rPr lang="en-US" altLang="en-US" sz="1000" dirty="0">
                <a:solidFill>
                  <a:srgbClr val="1F2328"/>
                </a:solidFill>
                <a:latin typeface="-apple-system"/>
              </a:rPr>
              <a:t>  "bearing": 135.0,</a:t>
            </a:r>
          </a:p>
          <a:p>
            <a:pPr lvl="0"/>
            <a:r>
              <a:rPr lang="en-US" altLang="en-US" sz="1000" dirty="0">
                <a:solidFill>
                  <a:srgbClr val="1F2328"/>
                </a:solidFill>
                <a:latin typeface="-apple-system"/>
              </a:rPr>
              <a:t>  "accuracy": 5.2,</a:t>
            </a:r>
          </a:p>
          <a:p>
            <a:pPr lvl="0"/>
            <a:r>
              <a:rPr lang="en-US" altLang="en-US" sz="1000" dirty="0">
                <a:solidFill>
                  <a:srgbClr val="1F2328"/>
                </a:solidFill>
                <a:latin typeface="-apple-system"/>
              </a:rPr>
              <a:t>  "speed": 2.8,</a:t>
            </a:r>
          </a:p>
          <a:p>
            <a:pPr lvl="0"/>
            <a:r>
              <a:rPr lang="en-US" altLang="en-US" sz="1000" dirty="0">
                <a:solidFill>
                  <a:srgbClr val="1F2328"/>
                </a:solidFill>
                <a:latin typeface="-apple-system"/>
              </a:rPr>
              <a:t>  "time": 1727845963000</a:t>
            </a:r>
          </a:p>
          <a:p>
            <a:pPr lvl="0"/>
            <a:r>
              <a:rPr lang="en-US" altLang="en-US" sz="1000" dirty="0">
                <a:solidFill>
                  <a:srgbClr val="1F2328"/>
                </a:solidFill>
                <a:latin typeface="-apple-system"/>
              </a:rPr>
              <a:t>}</a:t>
            </a:r>
            <a:endParaRPr kumimoji="0" lang="en-US" altLang="en-US" sz="1000" b="0" i="0" u="none" strike="noStrike" cap="none" normalizeH="0" baseline="0" dirty="0" smtClean="0">
              <a:ln>
                <a:noFill/>
              </a:ln>
              <a:solidFill>
                <a:schemeClr val="tx1"/>
              </a:solidFill>
              <a:effectLst/>
            </a:endParaRPr>
          </a:p>
        </p:txBody>
      </p:sp>
      <p:sp>
        <p:nvSpPr>
          <p:cNvPr id="11" name="Rectangle 10"/>
          <p:cNvSpPr/>
          <p:nvPr/>
        </p:nvSpPr>
        <p:spPr>
          <a:xfrm>
            <a:off x="420625" y="1588095"/>
            <a:ext cx="6096000" cy="246221"/>
          </a:xfrm>
          <a:prstGeom prst="rect">
            <a:avLst/>
          </a:prstGeom>
        </p:spPr>
        <p:txBody>
          <a:bodyPr>
            <a:spAutoFit/>
          </a:bodyPr>
          <a:lstStyle/>
          <a:p>
            <a:r>
              <a:rPr lang="en-US" sz="1000" dirty="0">
                <a:solidFill>
                  <a:srgbClr val="FFC000"/>
                </a:solidFill>
              </a:rPr>
              <a:t>https://developer.android.com/reference/android/hardware/SensorEvent#timestamp</a:t>
            </a:r>
          </a:p>
        </p:txBody>
      </p:sp>
      <p:sp>
        <p:nvSpPr>
          <p:cNvPr id="12" name="Rectangle 11"/>
          <p:cNvSpPr/>
          <p:nvPr/>
        </p:nvSpPr>
        <p:spPr>
          <a:xfrm>
            <a:off x="1655868" y="2867110"/>
            <a:ext cx="4412940" cy="400110"/>
          </a:xfrm>
          <a:prstGeom prst="rect">
            <a:avLst/>
          </a:prstGeom>
        </p:spPr>
        <p:txBody>
          <a:bodyPr wrap="square">
            <a:spAutoFit/>
          </a:bodyPr>
          <a:lstStyle/>
          <a:p>
            <a:r>
              <a:rPr lang="en-US" sz="1000" dirty="0">
                <a:solidFill>
                  <a:srgbClr val="FFC000"/>
                </a:solidFill>
              </a:rPr>
              <a:t>https://developer.android.com/develop/sensors-and-location/sensors/sensors_motion?hl=id</a:t>
            </a:r>
          </a:p>
        </p:txBody>
      </p:sp>
      <p:sp>
        <p:nvSpPr>
          <p:cNvPr id="13" name="Rectangle 12"/>
          <p:cNvSpPr/>
          <p:nvPr/>
        </p:nvSpPr>
        <p:spPr>
          <a:xfrm>
            <a:off x="1655868" y="3246333"/>
            <a:ext cx="4834929" cy="400110"/>
          </a:xfrm>
          <a:prstGeom prst="rect">
            <a:avLst/>
          </a:prstGeom>
        </p:spPr>
        <p:txBody>
          <a:bodyPr wrap="square">
            <a:spAutoFit/>
          </a:bodyPr>
          <a:lstStyle/>
          <a:p>
            <a:r>
              <a:rPr lang="en-US" sz="1000" dirty="0">
                <a:solidFill>
                  <a:srgbClr val="FFC000"/>
                </a:solidFill>
              </a:rPr>
              <a:t>https://developer.android.com/develop/sensors-and-location/sensors/sensors_position?hl=id</a:t>
            </a:r>
          </a:p>
        </p:txBody>
      </p:sp>
      <p:sp>
        <p:nvSpPr>
          <p:cNvPr id="14" name="Rectangle 13"/>
          <p:cNvSpPr/>
          <p:nvPr/>
        </p:nvSpPr>
        <p:spPr>
          <a:xfrm>
            <a:off x="2077855" y="3699774"/>
            <a:ext cx="3990953" cy="400110"/>
          </a:xfrm>
          <a:prstGeom prst="rect">
            <a:avLst/>
          </a:prstGeom>
        </p:spPr>
        <p:txBody>
          <a:bodyPr wrap="square">
            <a:spAutoFit/>
          </a:bodyPr>
          <a:lstStyle/>
          <a:p>
            <a:r>
              <a:rPr lang="en-US" sz="1000" dirty="0">
                <a:solidFill>
                  <a:srgbClr val="FFC000"/>
                </a:solidFill>
              </a:rPr>
              <a:t>https://developer.android.com/develop/sensors-and-location/sensors/sensors_environment?hl=id</a:t>
            </a:r>
          </a:p>
        </p:txBody>
      </p:sp>
      <p:sp>
        <p:nvSpPr>
          <p:cNvPr id="15" name="Rectangle 14"/>
          <p:cNvSpPr/>
          <p:nvPr/>
        </p:nvSpPr>
        <p:spPr>
          <a:xfrm>
            <a:off x="394797" y="4106259"/>
            <a:ext cx="6096000" cy="246221"/>
          </a:xfrm>
          <a:prstGeom prst="rect">
            <a:avLst/>
          </a:prstGeom>
        </p:spPr>
        <p:txBody>
          <a:bodyPr>
            <a:spAutoFit/>
          </a:bodyPr>
          <a:lstStyle/>
          <a:p>
            <a:r>
              <a:rPr lang="en-US" sz="1000" dirty="0">
                <a:solidFill>
                  <a:srgbClr val="FFC000"/>
                </a:solidFill>
              </a:rPr>
              <a:t>https://developer.android.com/develop/sensors-and-location/sensors/sensors_motion?hl=id</a:t>
            </a:r>
          </a:p>
        </p:txBody>
      </p:sp>
      <p:sp>
        <p:nvSpPr>
          <p:cNvPr id="16" name="Rectangle 15"/>
          <p:cNvSpPr/>
          <p:nvPr/>
        </p:nvSpPr>
        <p:spPr>
          <a:xfrm>
            <a:off x="426882" y="4328717"/>
            <a:ext cx="6096000" cy="246221"/>
          </a:xfrm>
          <a:prstGeom prst="rect">
            <a:avLst/>
          </a:prstGeom>
        </p:spPr>
        <p:txBody>
          <a:bodyPr>
            <a:spAutoFit/>
          </a:bodyPr>
          <a:lstStyle/>
          <a:p>
            <a:r>
              <a:rPr lang="en-US" sz="1000" dirty="0">
                <a:solidFill>
                  <a:srgbClr val="FFC000"/>
                </a:solidFill>
              </a:rPr>
              <a:t>https://developer.android.com/develop/sensors-and-location/sensors/sensors_position?hl=id</a:t>
            </a:r>
          </a:p>
        </p:txBody>
      </p:sp>
      <p:sp>
        <p:nvSpPr>
          <p:cNvPr id="17" name="Rectangle 16"/>
          <p:cNvSpPr/>
          <p:nvPr/>
        </p:nvSpPr>
        <p:spPr>
          <a:xfrm>
            <a:off x="420625" y="4605866"/>
            <a:ext cx="6096000" cy="246221"/>
          </a:xfrm>
          <a:prstGeom prst="rect">
            <a:avLst/>
          </a:prstGeom>
        </p:spPr>
        <p:txBody>
          <a:bodyPr>
            <a:spAutoFit/>
          </a:bodyPr>
          <a:lstStyle/>
          <a:p>
            <a:r>
              <a:rPr lang="en-US" sz="1000" dirty="0">
                <a:solidFill>
                  <a:srgbClr val="FFC000"/>
                </a:solidFill>
              </a:rPr>
              <a:t>https://developer.android.com/develop/sensors-and-location/sensors/sensors_environment?hl=id</a:t>
            </a:r>
          </a:p>
        </p:txBody>
      </p:sp>
    </p:spTree>
    <p:extLst>
      <p:ext uri="{BB962C8B-B14F-4D97-AF65-F5344CB8AC3E}">
        <p14:creationId xmlns:p14="http://schemas.microsoft.com/office/powerpoint/2010/main" val="302757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2" name="Rectangle 1"/>
          <p:cNvSpPr/>
          <p:nvPr/>
        </p:nvSpPr>
        <p:spPr>
          <a:xfrm>
            <a:off x="1914420" y="212964"/>
            <a:ext cx="2302362" cy="646331"/>
          </a:xfrm>
          <a:prstGeom prst="rect">
            <a:avLst/>
          </a:prstGeom>
        </p:spPr>
        <p:txBody>
          <a:bodyPr wrap="none">
            <a:spAutoFit/>
          </a:bodyPr>
          <a:lstStyle/>
          <a:p>
            <a:r>
              <a:rPr lang="en-US" sz="3600" dirty="0" err="1"/>
              <a:t>SensaGram</a:t>
            </a:r>
            <a:endParaRPr lang="en-US" sz="3600" dirty="0"/>
          </a:p>
        </p:txBody>
      </p:sp>
      <p:sp>
        <p:nvSpPr>
          <p:cNvPr id="3" name="Rectangle 2"/>
          <p:cNvSpPr/>
          <p:nvPr/>
        </p:nvSpPr>
        <p:spPr>
          <a:xfrm>
            <a:off x="1914420" y="712674"/>
            <a:ext cx="6096000" cy="246221"/>
          </a:xfrm>
          <a:prstGeom prst="rect">
            <a:avLst/>
          </a:prstGeom>
        </p:spPr>
        <p:txBody>
          <a:bodyPr>
            <a:spAutoFit/>
          </a:bodyPr>
          <a:lstStyle/>
          <a:p>
            <a:r>
              <a:rPr lang="en-US" sz="1000" dirty="0">
                <a:solidFill>
                  <a:srgbClr val="FFC000"/>
                </a:solidFill>
              </a:rPr>
              <a:t>https://github.com/amelcharolinesgn2/Gyroscope-Sensor-Data-Accelerometer/blob/main/SensaGram-main.zip</a:t>
            </a:r>
          </a:p>
        </p:txBody>
      </p:sp>
      <p:sp>
        <p:nvSpPr>
          <p:cNvPr id="4" name="Rectangle 3"/>
          <p:cNvSpPr/>
          <p:nvPr/>
        </p:nvSpPr>
        <p:spPr>
          <a:xfrm>
            <a:off x="362712" y="988817"/>
            <a:ext cx="3854070" cy="1754326"/>
          </a:xfrm>
          <a:prstGeom prst="rect">
            <a:avLst/>
          </a:prstGeom>
        </p:spPr>
        <p:txBody>
          <a:bodyPr wrap="square">
            <a:spAutoFit/>
          </a:bodyPr>
          <a:lstStyle/>
          <a:p>
            <a:pPr algn="just"/>
            <a:r>
              <a:rPr lang="en-US" dirty="0" err="1"/>
              <a:t>tream</a:t>
            </a:r>
            <a:r>
              <a:rPr lang="en-US" dirty="0"/>
              <a:t> real-time Android sensor data using UDP (User Datagram Protocol), a connectionless transport layer protocol designed for low-latency, fast data transmission without establishing a persistent connection.</a:t>
            </a:r>
          </a:p>
        </p:txBody>
      </p:sp>
      <p:sp>
        <p:nvSpPr>
          <p:cNvPr id="10" name="AutoShape 7" descr="https://private-user-images.githubusercontent.com/35717992/376209519-098bc959-ab34-449a-90d8-cdfdc1056e83.png?jwt=eyJ0eXAiOiJKV1QiLCJhbGciOiJIUzI1NiJ9.eyJpc3MiOiJnaXRodWIuY29tIiwiYXVkIjoicmF3LmdpdGh1YnVzZXJjb250ZW50LmNvbSIsImtleSI6ImtleTUiLCJleHAiOjE3NjEwMzc5NTEsIm5iZiI6MTc2MTAzNzY1MSwicGF0aCI6Ii8zNTcxNzk5Mi8zNzYyMDk1MTktMDk4YmM5NTktYWIzNC00NDlhLTkwZDgtY2RmZGMxMDU2ZTgzLnBuZz9YLUFtei1BbGdvcml0aG09QVdTNC1ITUFDLVNIQTI1NiZYLUFtei1DcmVkZW50aWFsPUFLSUFWQ09EWUxTQTUzUFFLNFpBJTJGMjAyNTEwMjElMkZ1cy1lYXN0LTElMkZzMyUyRmF3czRfcmVxdWVzdCZYLUFtei1EYXRlPTIwMjUxMDIxVDA5MDczMVomWC1BbXotRXhwaXJlcz0zMDAmWC1BbXotU2lnbmF0dXJlPTkyOTVjYWI2NDE1MTM3ZjQzZTM0NzUyM2Y3N2NkZDIyYTE2MDg2ZTA3ZDJkM2E4NjE0ZTBjZTAyYWFhNjg4MmEmWC1BbXotU2lnbmVkSGVhZGVycz1ob3N0In0.guYZOoq0J17YBmcTw5e77fOOlf_I70ZPeemDXchW2Y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p:cNvPicPr>
            <a:picLocks noChangeAspect="1"/>
          </p:cNvPicPr>
          <p:nvPr/>
        </p:nvPicPr>
        <p:blipFill>
          <a:blip r:embed="rId2"/>
          <a:stretch>
            <a:fillRect/>
          </a:stretch>
        </p:blipFill>
        <p:spPr>
          <a:xfrm>
            <a:off x="460375" y="2872665"/>
            <a:ext cx="2130825" cy="3788134"/>
          </a:xfrm>
          <a:prstGeom prst="rect">
            <a:avLst/>
          </a:prstGeom>
        </p:spPr>
      </p:pic>
      <p:pic>
        <p:nvPicPr>
          <p:cNvPr id="21" name="Picture 20"/>
          <p:cNvPicPr>
            <a:picLocks noChangeAspect="1"/>
          </p:cNvPicPr>
          <p:nvPr/>
        </p:nvPicPr>
        <p:blipFill>
          <a:blip r:embed="rId3"/>
          <a:stretch>
            <a:fillRect/>
          </a:stretch>
        </p:blipFill>
        <p:spPr>
          <a:xfrm>
            <a:off x="2653077" y="2872666"/>
            <a:ext cx="2255807" cy="3788134"/>
          </a:xfrm>
          <a:prstGeom prst="rect">
            <a:avLst/>
          </a:prstGeom>
        </p:spPr>
      </p:pic>
      <p:pic>
        <p:nvPicPr>
          <p:cNvPr id="23" name="Picture 22"/>
          <p:cNvPicPr>
            <a:picLocks noChangeAspect="1"/>
          </p:cNvPicPr>
          <p:nvPr/>
        </p:nvPicPr>
        <p:blipFill>
          <a:blip r:embed="rId4"/>
          <a:stretch>
            <a:fillRect/>
          </a:stretch>
        </p:blipFill>
        <p:spPr>
          <a:xfrm>
            <a:off x="4962420" y="2872665"/>
            <a:ext cx="2352780" cy="3788134"/>
          </a:xfrm>
          <a:prstGeom prst="rect">
            <a:avLst/>
          </a:prstGeom>
        </p:spPr>
      </p:pic>
      <p:pic>
        <p:nvPicPr>
          <p:cNvPr id="24" name="Picture 23"/>
          <p:cNvPicPr>
            <a:picLocks noChangeAspect="1"/>
          </p:cNvPicPr>
          <p:nvPr/>
        </p:nvPicPr>
        <p:blipFill>
          <a:blip r:embed="rId5"/>
          <a:stretch>
            <a:fillRect/>
          </a:stretch>
        </p:blipFill>
        <p:spPr>
          <a:xfrm>
            <a:off x="7368736" y="2872665"/>
            <a:ext cx="2449032" cy="3788134"/>
          </a:xfrm>
          <a:prstGeom prst="rect">
            <a:avLst/>
          </a:prstGeom>
        </p:spPr>
      </p:pic>
    </p:spTree>
    <p:extLst>
      <p:ext uri="{BB962C8B-B14F-4D97-AF65-F5344CB8AC3E}">
        <p14:creationId xmlns:p14="http://schemas.microsoft.com/office/powerpoint/2010/main" val="23693499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2" name="Rectangle 1"/>
          <p:cNvSpPr/>
          <p:nvPr/>
        </p:nvSpPr>
        <p:spPr>
          <a:xfrm>
            <a:off x="362712" y="952416"/>
            <a:ext cx="4385751" cy="3970318"/>
          </a:xfrm>
          <a:prstGeom prst="rect">
            <a:avLst/>
          </a:prstGeom>
        </p:spPr>
        <p:txBody>
          <a:bodyPr wrap="square">
            <a:spAutoFit/>
          </a:bodyPr>
          <a:lstStyle/>
          <a:p>
            <a:r>
              <a:rPr lang="en-US" sz="1400" dirty="0"/>
              <a:t>Usage</a:t>
            </a:r>
          </a:p>
          <a:p>
            <a:r>
              <a:rPr lang="en-US" sz="1400" dirty="0"/>
              <a:t>In the app, select the desired sensors from the list and tap the "Stream" button. This will begin transmitting sensor data to the specified address. To receive the data, you'll need to set up a UDP server. The app sends the data in JSON format.</a:t>
            </a:r>
          </a:p>
          <a:p>
            <a:endParaRPr lang="en-US" sz="1400" dirty="0"/>
          </a:p>
          <a:p>
            <a:r>
              <a:rPr lang="en-US" sz="1400" dirty="0"/>
              <a:t>Note : You can dynamically control the data stream by selecting or deselecting sensors from the list during active </a:t>
            </a:r>
            <a:r>
              <a:rPr lang="en-US" sz="1400" dirty="0" err="1"/>
              <a:t>streaming.This</a:t>
            </a:r>
            <a:r>
              <a:rPr lang="en-US" sz="1400" dirty="0"/>
              <a:t> allows for flexible management of sensor data transmission.</a:t>
            </a:r>
          </a:p>
          <a:p>
            <a:endParaRPr lang="en-US" sz="1400" dirty="0"/>
          </a:p>
          <a:p>
            <a:r>
              <a:rPr lang="en-US" sz="1400" dirty="0"/>
              <a:t>{</a:t>
            </a:r>
          </a:p>
          <a:p>
            <a:r>
              <a:rPr lang="en-US" sz="1400" dirty="0"/>
              <a:t> "type": "</a:t>
            </a:r>
            <a:r>
              <a:rPr lang="en-US" sz="1400" dirty="0" err="1"/>
              <a:t>android.sensor.accelerometer</a:t>
            </a:r>
            <a:r>
              <a:rPr lang="en-US" sz="1400" dirty="0"/>
              <a:t>",</a:t>
            </a:r>
          </a:p>
          <a:p>
            <a:r>
              <a:rPr lang="en-US" sz="1400" dirty="0"/>
              <a:t> "timestamp": 3925657519043709,</a:t>
            </a:r>
          </a:p>
          <a:p>
            <a:r>
              <a:rPr lang="en-US" sz="1400" dirty="0"/>
              <a:t> "values": [0.31892395,-0.97802734,10.049896]</a:t>
            </a:r>
          </a:p>
          <a:p>
            <a:r>
              <a:rPr lang="en-US" sz="1400" dirty="0" smtClean="0"/>
              <a:t>}</a:t>
            </a:r>
          </a:p>
          <a:p>
            <a:endParaRPr lang="en-US" sz="1400" dirty="0"/>
          </a:p>
        </p:txBody>
      </p:sp>
      <p:graphicFrame>
        <p:nvGraphicFramePr>
          <p:cNvPr id="3" name="Table 2"/>
          <p:cNvGraphicFramePr>
            <a:graphicFrameLocks noGrp="1"/>
          </p:cNvGraphicFramePr>
          <p:nvPr>
            <p:extLst>
              <p:ext uri="{D42A27DB-BD31-4B8C-83A1-F6EECF244321}">
                <p14:modId xmlns:p14="http://schemas.microsoft.com/office/powerpoint/2010/main" val="3313823796"/>
              </p:ext>
            </p:extLst>
          </p:nvPr>
        </p:nvGraphicFramePr>
        <p:xfrm>
          <a:off x="362712" y="5492175"/>
          <a:ext cx="3981400" cy="1310640"/>
        </p:xfrm>
        <a:graphic>
          <a:graphicData uri="http://schemas.openxmlformats.org/drawingml/2006/table">
            <a:tbl>
              <a:tblPr/>
              <a:tblGrid>
                <a:gridCol w="1990700">
                  <a:extLst>
                    <a:ext uri="{9D8B030D-6E8A-4147-A177-3AD203B41FA5}">
                      <a16:colId xmlns:a16="http://schemas.microsoft.com/office/drawing/2014/main" val="220337470"/>
                    </a:ext>
                  </a:extLst>
                </a:gridCol>
                <a:gridCol w="1990700">
                  <a:extLst>
                    <a:ext uri="{9D8B030D-6E8A-4147-A177-3AD203B41FA5}">
                      <a16:colId xmlns:a16="http://schemas.microsoft.com/office/drawing/2014/main" val="3913115683"/>
                    </a:ext>
                  </a:extLst>
                </a:gridCol>
              </a:tblGrid>
              <a:tr h="0">
                <a:tc>
                  <a:txBody>
                    <a:bodyPr/>
                    <a:lstStyle/>
                    <a:p>
                      <a:r>
                        <a:rPr lang="en-US" sz="800" b="1">
                          <a:effectLst/>
                        </a:rPr>
                        <a:t>Array Item</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b="1">
                          <a:effectLst/>
                        </a:rPr>
                        <a:t>Description</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748581861"/>
                  </a:ext>
                </a:extLst>
              </a:tr>
              <a:tr h="0">
                <a:tc>
                  <a:txBody>
                    <a:bodyPr/>
                    <a:lstStyle/>
                    <a:p>
                      <a:r>
                        <a:rPr lang="en-US" sz="800">
                          <a:effectLst/>
                        </a:rPr>
                        <a:t>values[0]</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a:effectLst/>
                        </a:rPr>
                        <a:t>Acceleration force along the x axis (including gravity)</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4079135695"/>
                  </a:ext>
                </a:extLst>
              </a:tr>
              <a:tr h="0">
                <a:tc>
                  <a:txBody>
                    <a:bodyPr/>
                    <a:lstStyle/>
                    <a:p>
                      <a:r>
                        <a:rPr lang="en-US" sz="800" dirty="0">
                          <a:effectLst/>
                        </a:rPr>
                        <a:t>values[1]</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r>
                        <a:rPr lang="en-US" sz="800">
                          <a:effectLst/>
                        </a:rPr>
                        <a:t>Acceleration force along the y axis (including gravity)</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1440052799"/>
                  </a:ext>
                </a:extLst>
              </a:tr>
              <a:tr h="0">
                <a:tc>
                  <a:txBody>
                    <a:bodyPr/>
                    <a:lstStyle/>
                    <a:p>
                      <a:r>
                        <a:rPr lang="en-US" sz="800">
                          <a:effectLst/>
                        </a:rPr>
                        <a:t>values[2]</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dirty="0">
                          <a:effectLst/>
                        </a:rPr>
                        <a:t>Acceleration force along the z axis (including gravity)</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479191869"/>
                  </a:ext>
                </a:extLst>
              </a:tr>
            </a:tbl>
          </a:graphicData>
        </a:graphic>
      </p:graphicFrame>
      <p:sp>
        <p:nvSpPr>
          <p:cNvPr id="4" name="Rectangle 1"/>
          <p:cNvSpPr>
            <a:spLocks noChangeArrowheads="1"/>
          </p:cNvSpPr>
          <p:nvPr/>
        </p:nvSpPr>
        <p:spPr bwMode="auto">
          <a:xfrm>
            <a:off x="132347" y="4599568"/>
            <a:ext cx="461611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1F2328"/>
                </a:solidFill>
                <a:effectLst/>
                <a:latin typeface="-apple-system"/>
              </a:rPr>
              <a:t>where</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1F2328"/>
                </a:solidFill>
                <a:effectLst/>
                <a:latin typeface="-apple-system"/>
              </a:rPr>
              <a:t>And </a:t>
            </a:r>
            <a:r>
              <a:rPr kumimoji="0" lang="en-US" altLang="en-US" sz="1200" b="0" i="0" u="sng" strike="noStrike" cap="none" normalizeH="0" baseline="0" dirty="0" smtClean="0">
                <a:ln>
                  <a:noFill/>
                </a:ln>
                <a:solidFill>
                  <a:srgbClr val="0969DA"/>
                </a:solidFill>
                <a:effectLst/>
                <a:latin typeface="-apple-system"/>
                <a:hlinkClick r:id="rId2"/>
              </a:rPr>
              <a:t>timestamp</a:t>
            </a:r>
            <a:r>
              <a:rPr kumimoji="0" lang="en-US" altLang="en-US" sz="1200" b="0" i="0" u="none" strike="noStrike" cap="none" normalizeH="0" baseline="0" dirty="0" smtClean="0">
                <a:ln>
                  <a:noFill/>
                </a:ln>
                <a:solidFill>
                  <a:srgbClr val="1F2328"/>
                </a:solidFill>
                <a:effectLst/>
                <a:latin typeface="-apple-system"/>
              </a:rPr>
              <a:t> is the time in nanoseconds at which the event happened</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5293894" y="389509"/>
            <a:ext cx="6096000" cy="2677656"/>
          </a:xfrm>
          <a:prstGeom prst="rect">
            <a:avLst/>
          </a:prstGeom>
        </p:spPr>
        <p:txBody>
          <a:bodyPr>
            <a:spAutoFit/>
          </a:bodyPr>
          <a:lstStyle/>
          <a:p>
            <a:pPr algn="just"/>
            <a:r>
              <a:rPr lang="en-US" sz="1400" dirty="0"/>
              <a:t>Use JSON parser to get these individual values.</a:t>
            </a:r>
          </a:p>
          <a:p>
            <a:pPr algn="just"/>
            <a:endParaRPr lang="en-US" sz="1400" dirty="0"/>
          </a:p>
          <a:p>
            <a:pPr algn="just"/>
            <a:r>
              <a:rPr lang="en-US" sz="1400" dirty="0"/>
              <a:t>Note : Refer to the following official Android documentation links to understand what each value in the values array represents.</a:t>
            </a:r>
          </a:p>
          <a:p>
            <a:pPr algn="just"/>
            <a:endParaRPr lang="en-US" sz="1400" dirty="0"/>
          </a:p>
          <a:p>
            <a:pPr algn="just"/>
            <a:r>
              <a:rPr lang="en-US" sz="1400" dirty="0"/>
              <a:t>For motion sensors /topics/sensors/</a:t>
            </a:r>
            <a:r>
              <a:rPr lang="en-US" sz="1400" dirty="0" err="1"/>
              <a:t>sensors_motion</a:t>
            </a:r>
            <a:endParaRPr lang="en-US" sz="1400" dirty="0"/>
          </a:p>
          <a:p>
            <a:pPr algn="just"/>
            <a:r>
              <a:rPr lang="en-US" sz="1400" dirty="0"/>
              <a:t>For position sensors /topics/sensors/</a:t>
            </a:r>
            <a:r>
              <a:rPr lang="en-US" sz="1400" dirty="0" err="1"/>
              <a:t>sensors_position</a:t>
            </a:r>
            <a:endParaRPr lang="en-US" sz="1400" dirty="0"/>
          </a:p>
          <a:p>
            <a:pPr algn="just"/>
            <a:r>
              <a:rPr lang="en-US" sz="1400" dirty="0"/>
              <a:t>For Environmental sensors /topics/sensors/</a:t>
            </a:r>
            <a:r>
              <a:rPr lang="en-US" sz="1400" dirty="0" err="1"/>
              <a:t>sensors_environment</a:t>
            </a:r>
            <a:endParaRPr lang="en-US" sz="1400" dirty="0"/>
          </a:p>
          <a:p>
            <a:pPr algn="just"/>
            <a:r>
              <a:rPr lang="en-US" sz="1400" dirty="0"/>
              <a:t>Python example</a:t>
            </a:r>
          </a:p>
          <a:p>
            <a:pPr algn="just"/>
            <a:r>
              <a:rPr lang="en-US" sz="1400" dirty="0"/>
              <a:t>The following Python code allows you to receive sensor data from the </a:t>
            </a:r>
            <a:r>
              <a:rPr lang="en-US" sz="1400" dirty="0" err="1"/>
              <a:t>Sensagram</a:t>
            </a:r>
            <a:r>
              <a:rPr lang="en-US" sz="1400" dirty="0"/>
              <a:t> app. The server will listen on all available network interfaces, which is indicated by the address 0.0.0.0. To set up the server, follow these steps:</a:t>
            </a:r>
          </a:p>
        </p:txBody>
      </p:sp>
      <p:sp>
        <p:nvSpPr>
          <p:cNvPr id="7" name="Rectangle 6"/>
          <p:cNvSpPr/>
          <p:nvPr/>
        </p:nvSpPr>
        <p:spPr>
          <a:xfrm>
            <a:off x="5759116" y="3773149"/>
            <a:ext cx="6096000" cy="646331"/>
          </a:xfrm>
          <a:prstGeom prst="rect">
            <a:avLst/>
          </a:prstGeom>
        </p:spPr>
        <p:txBody>
          <a:bodyPr>
            <a:spAutoFit/>
          </a:bodyPr>
          <a:lstStyle/>
          <a:p>
            <a:r>
              <a:rPr lang="en-US" dirty="0"/>
              <a:t>https://github.com/amelcharolinesgn2/Gyroscope-Sensor-Data-Accelerometer/blob/main/udpserver.py</a:t>
            </a:r>
          </a:p>
        </p:txBody>
      </p:sp>
    </p:spTree>
    <p:extLst>
      <p:ext uri="{BB962C8B-B14F-4D97-AF65-F5344CB8AC3E}">
        <p14:creationId xmlns:p14="http://schemas.microsoft.com/office/powerpoint/2010/main" val="8463724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2" name="Rectangle 1"/>
          <p:cNvSpPr/>
          <p:nvPr/>
        </p:nvSpPr>
        <p:spPr>
          <a:xfrm>
            <a:off x="2406316" y="389509"/>
            <a:ext cx="11662610" cy="7709803"/>
          </a:xfrm>
          <a:prstGeom prst="rect">
            <a:avLst/>
          </a:prstGeom>
        </p:spPr>
        <p:txBody>
          <a:bodyPr wrap="square">
            <a:spAutoFit/>
          </a:bodyPr>
          <a:lstStyle/>
          <a:p>
            <a:r>
              <a:rPr lang="en-US" dirty="0"/>
              <a:t>1. Clone the Gist repository:</a:t>
            </a:r>
          </a:p>
          <a:p>
            <a:r>
              <a:rPr lang="en-US" dirty="0"/>
              <a:t>see : udpserver.py</a:t>
            </a:r>
          </a:p>
          <a:p>
            <a:endParaRPr lang="en-US" dirty="0"/>
          </a:p>
          <a:p>
            <a:r>
              <a:rPr lang="en-US" dirty="0" err="1"/>
              <a:t>git</a:t>
            </a:r>
            <a:r>
              <a:rPr lang="en-US" dirty="0"/>
              <a:t> clone https://github.com/amelcharolinesgn2/Gyroscope-Sensor-Data-Accelerometer/blob/main/udpserver.py</a:t>
            </a:r>
          </a:p>
          <a:p>
            <a:r>
              <a:rPr lang="en-US" dirty="0" smtClean="0"/>
              <a:t>example</a:t>
            </a:r>
            <a:endParaRPr lang="en-US" dirty="0"/>
          </a:p>
          <a:p>
            <a:r>
              <a:rPr lang="en-US" dirty="0"/>
              <a:t>cd example</a:t>
            </a:r>
          </a:p>
          <a:p>
            <a:r>
              <a:rPr lang="en-US" dirty="0"/>
              <a:t>2. Create a Python file (e.g., server.py) in the example directory and add the following code:</a:t>
            </a:r>
          </a:p>
          <a:p>
            <a:pPr lvl="2"/>
            <a:r>
              <a:rPr lang="en-US" sz="900" dirty="0"/>
              <a:t>from </a:t>
            </a:r>
            <a:r>
              <a:rPr lang="en-US" sz="900" dirty="0" err="1"/>
              <a:t>udpserver</a:t>
            </a:r>
            <a:r>
              <a:rPr lang="en-US" sz="900" dirty="0"/>
              <a:t> import </a:t>
            </a:r>
            <a:r>
              <a:rPr lang="en-US" sz="900" dirty="0" err="1"/>
              <a:t>UDPServer</a:t>
            </a:r>
            <a:endParaRPr lang="en-US" sz="900" dirty="0"/>
          </a:p>
          <a:p>
            <a:pPr lvl="2"/>
            <a:r>
              <a:rPr lang="en-US" sz="900" dirty="0"/>
              <a:t>import </a:t>
            </a:r>
            <a:r>
              <a:rPr lang="en-US" sz="900" dirty="0" err="1"/>
              <a:t>json</a:t>
            </a:r>
            <a:endParaRPr lang="en-US" sz="900" dirty="0"/>
          </a:p>
          <a:p>
            <a:pPr lvl="2"/>
            <a:r>
              <a:rPr lang="en-US" sz="900" dirty="0" err="1" smtClean="0"/>
              <a:t>def</a:t>
            </a:r>
            <a:r>
              <a:rPr lang="en-US" sz="900" dirty="0" smtClean="0"/>
              <a:t> </a:t>
            </a:r>
            <a:r>
              <a:rPr lang="en-US" sz="900" dirty="0" err="1"/>
              <a:t>onData</a:t>
            </a:r>
            <a:r>
              <a:rPr lang="en-US" sz="900" dirty="0"/>
              <a:t>(data):</a:t>
            </a:r>
          </a:p>
          <a:p>
            <a:pPr lvl="2"/>
            <a:r>
              <a:rPr lang="en-US" sz="900" dirty="0"/>
              <a:t>    </a:t>
            </a:r>
            <a:r>
              <a:rPr lang="en-US" sz="900" dirty="0" err="1"/>
              <a:t>jsonData</a:t>
            </a:r>
            <a:r>
              <a:rPr lang="en-US" sz="900" dirty="0"/>
              <a:t> = </a:t>
            </a:r>
            <a:r>
              <a:rPr lang="en-US" sz="900" dirty="0" err="1"/>
              <a:t>json.loads</a:t>
            </a:r>
            <a:r>
              <a:rPr lang="en-US" sz="900" dirty="0"/>
              <a:t>(data)</a:t>
            </a:r>
          </a:p>
          <a:p>
            <a:pPr lvl="2"/>
            <a:r>
              <a:rPr lang="en-US" sz="900" dirty="0"/>
              <a:t>    </a:t>
            </a:r>
            <a:r>
              <a:rPr lang="en-US" sz="900" dirty="0" err="1"/>
              <a:t>sensorType</a:t>
            </a:r>
            <a:r>
              <a:rPr lang="en-US" sz="900" dirty="0"/>
              <a:t> = </a:t>
            </a:r>
            <a:r>
              <a:rPr lang="en-US" sz="900" dirty="0" err="1"/>
              <a:t>jsonData</a:t>
            </a:r>
            <a:r>
              <a:rPr lang="en-US" sz="900" dirty="0"/>
              <a:t>["type"]</a:t>
            </a:r>
          </a:p>
          <a:p>
            <a:pPr lvl="2"/>
            <a:r>
              <a:rPr lang="en-US" sz="900" dirty="0"/>
              <a:t>    timestamp = </a:t>
            </a:r>
            <a:r>
              <a:rPr lang="en-US" sz="900" dirty="0" err="1"/>
              <a:t>jsonData.get</a:t>
            </a:r>
            <a:r>
              <a:rPr lang="en-US" sz="900" dirty="0"/>
              <a:t>("timestamp")</a:t>
            </a:r>
          </a:p>
          <a:p>
            <a:pPr lvl="2"/>
            <a:r>
              <a:rPr lang="en-US" sz="900" dirty="0"/>
              <a:t>    values = </a:t>
            </a:r>
            <a:r>
              <a:rPr lang="en-US" sz="900" dirty="0" err="1"/>
              <a:t>jsonData.get</a:t>
            </a:r>
            <a:r>
              <a:rPr lang="en-US" sz="900" dirty="0"/>
              <a:t>("values")</a:t>
            </a:r>
          </a:p>
          <a:p>
            <a:pPr lvl="2"/>
            <a:r>
              <a:rPr lang="en-US" sz="900" dirty="0"/>
              <a:t>    </a:t>
            </a:r>
          </a:p>
          <a:p>
            <a:pPr lvl="2"/>
            <a:r>
              <a:rPr lang="en-US" sz="900" dirty="0"/>
              <a:t>    if </a:t>
            </a:r>
            <a:r>
              <a:rPr lang="en-US" sz="900" dirty="0" err="1"/>
              <a:t>sensorType</a:t>
            </a:r>
            <a:r>
              <a:rPr lang="en-US" sz="900" dirty="0"/>
              <a:t> == "</a:t>
            </a:r>
            <a:r>
              <a:rPr lang="en-US" sz="900" dirty="0" err="1"/>
              <a:t>android.sensor.accelerometer</a:t>
            </a:r>
            <a:r>
              <a:rPr lang="en-US" sz="900" dirty="0"/>
              <a:t>":</a:t>
            </a:r>
          </a:p>
          <a:p>
            <a:pPr lvl="2"/>
            <a:r>
              <a:rPr lang="en-US" sz="900" dirty="0"/>
              <a:t>        x, y, z = values</a:t>
            </a:r>
          </a:p>
          <a:p>
            <a:pPr lvl="2"/>
            <a:r>
              <a:rPr lang="en-US" sz="900" dirty="0"/>
              <a:t>        print(</a:t>
            </a:r>
            <a:r>
              <a:rPr lang="en-US" sz="900" dirty="0" err="1"/>
              <a:t>f"accelerometer</a:t>
            </a:r>
            <a:r>
              <a:rPr lang="en-US" sz="900" dirty="0"/>
              <a:t> : x = {x}, y = {y}, z = {z} timestamp = {timestamp} ")</a:t>
            </a:r>
          </a:p>
          <a:p>
            <a:pPr lvl="2"/>
            <a:r>
              <a:rPr lang="en-US" sz="900" dirty="0"/>
              <a:t>    </a:t>
            </a:r>
          </a:p>
          <a:p>
            <a:pPr lvl="2"/>
            <a:r>
              <a:rPr lang="en-US" sz="900" dirty="0"/>
              <a:t>    if </a:t>
            </a:r>
            <a:r>
              <a:rPr lang="en-US" sz="900" dirty="0" err="1"/>
              <a:t>sensorType</a:t>
            </a:r>
            <a:r>
              <a:rPr lang="en-US" sz="900" dirty="0"/>
              <a:t> == "</a:t>
            </a:r>
            <a:r>
              <a:rPr lang="en-US" sz="900" dirty="0" err="1"/>
              <a:t>android.sensor.gyroscope</a:t>
            </a:r>
            <a:r>
              <a:rPr lang="en-US" sz="900" dirty="0"/>
              <a:t>":</a:t>
            </a:r>
          </a:p>
          <a:p>
            <a:pPr lvl="2"/>
            <a:r>
              <a:rPr lang="en-US" sz="900" dirty="0"/>
              <a:t>        x, y, z = values</a:t>
            </a:r>
          </a:p>
          <a:p>
            <a:pPr lvl="2"/>
            <a:r>
              <a:rPr lang="en-US" sz="900" dirty="0"/>
              <a:t>        print(</a:t>
            </a:r>
            <a:r>
              <a:rPr lang="en-US" sz="900" dirty="0" err="1"/>
              <a:t>f"gyroscope</a:t>
            </a:r>
            <a:r>
              <a:rPr lang="en-US" sz="900" dirty="0"/>
              <a:t> : x = {x}, y = {y}, z = {z} timestamp = {timestamp} ")</a:t>
            </a:r>
          </a:p>
          <a:p>
            <a:pPr lvl="2"/>
            <a:endParaRPr lang="en-US" sz="900" dirty="0"/>
          </a:p>
          <a:p>
            <a:pPr lvl="2"/>
            <a:r>
              <a:rPr lang="en-US" sz="900" dirty="0"/>
              <a:t>    if </a:t>
            </a:r>
            <a:r>
              <a:rPr lang="en-US" sz="900" dirty="0" err="1"/>
              <a:t>sensorType</a:t>
            </a:r>
            <a:r>
              <a:rPr lang="en-US" sz="900" dirty="0"/>
              <a:t> == "</a:t>
            </a:r>
            <a:r>
              <a:rPr lang="en-US" sz="900" dirty="0" err="1"/>
              <a:t>android.gps</a:t>
            </a:r>
            <a:r>
              <a:rPr lang="en-US" sz="900" dirty="0"/>
              <a:t>":</a:t>
            </a:r>
          </a:p>
          <a:p>
            <a:pPr lvl="2"/>
            <a:r>
              <a:rPr lang="en-US" sz="900" dirty="0"/>
              <a:t>        longitude, latitude, altitude = </a:t>
            </a:r>
            <a:r>
              <a:rPr lang="en-US" sz="900" dirty="0" err="1"/>
              <a:t>jsonData</a:t>
            </a:r>
            <a:r>
              <a:rPr lang="en-US" sz="900" dirty="0"/>
              <a:t>["longitude"], </a:t>
            </a:r>
            <a:r>
              <a:rPr lang="en-US" sz="900" dirty="0" err="1"/>
              <a:t>jsonData</a:t>
            </a:r>
            <a:r>
              <a:rPr lang="en-US" sz="900" dirty="0"/>
              <a:t>["latitude"], </a:t>
            </a:r>
            <a:r>
              <a:rPr lang="en-US" sz="900" dirty="0" err="1"/>
              <a:t>jsonData</a:t>
            </a:r>
            <a:r>
              <a:rPr lang="en-US" sz="900" dirty="0"/>
              <a:t>["altitude"]</a:t>
            </a:r>
          </a:p>
          <a:p>
            <a:pPr lvl="2"/>
            <a:r>
              <a:rPr lang="en-US" sz="900" dirty="0"/>
              <a:t>        bearing, accuracy, speed, time	= </a:t>
            </a:r>
            <a:r>
              <a:rPr lang="en-US" sz="900" dirty="0" err="1"/>
              <a:t>jsonData</a:t>
            </a:r>
            <a:r>
              <a:rPr lang="en-US" sz="900" dirty="0"/>
              <a:t>["bearing"], </a:t>
            </a:r>
            <a:r>
              <a:rPr lang="en-US" sz="900" dirty="0" err="1"/>
              <a:t>jsonData</a:t>
            </a:r>
            <a:r>
              <a:rPr lang="en-US" sz="900" dirty="0"/>
              <a:t>["accuracy"], </a:t>
            </a:r>
            <a:r>
              <a:rPr lang="en-US" sz="900" dirty="0" err="1"/>
              <a:t>jsonData</a:t>
            </a:r>
            <a:r>
              <a:rPr lang="en-US" sz="900" dirty="0"/>
              <a:t>["speed"], </a:t>
            </a:r>
            <a:r>
              <a:rPr lang="en-US" sz="900" dirty="0" err="1"/>
              <a:t>jsonData</a:t>
            </a:r>
            <a:r>
              <a:rPr lang="en-US" sz="900" dirty="0"/>
              <a:t>["time"]</a:t>
            </a:r>
          </a:p>
          <a:p>
            <a:pPr lvl="2"/>
            <a:r>
              <a:rPr lang="en-US" sz="900" dirty="0"/>
              <a:t>        </a:t>
            </a:r>
          </a:p>
          <a:p>
            <a:pPr lvl="2"/>
            <a:r>
              <a:rPr lang="en-US" sz="900" dirty="0"/>
              <a:t>        print(</a:t>
            </a:r>
            <a:r>
              <a:rPr lang="en-US" sz="900" dirty="0" err="1"/>
              <a:t>f"longitude</a:t>
            </a:r>
            <a:r>
              <a:rPr lang="en-US" sz="900" dirty="0"/>
              <a:t> = {longitude} latitude = {latitude} altitude = {altitude}")</a:t>
            </a:r>
          </a:p>
          <a:p>
            <a:pPr lvl="2"/>
            <a:r>
              <a:rPr lang="en-US" sz="900" dirty="0"/>
              <a:t>        </a:t>
            </a:r>
          </a:p>
          <a:p>
            <a:pPr lvl="2"/>
            <a:r>
              <a:rPr lang="en-US" sz="900" dirty="0"/>
              <a:t>        # Fields only for Android 8.0 and above.</a:t>
            </a:r>
          </a:p>
          <a:p>
            <a:pPr lvl="2"/>
            <a:r>
              <a:rPr lang="en-US" sz="900" dirty="0"/>
              <a:t>        </a:t>
            </a:r>
            <a:r>
              <a:rPr lang="en-US" sz="900" dirty="0" err="1"/>
              <a:t>speedAccuracyMetersPerSecond</a:t>
            </a:r>
            <a:r>
              <a:rPr lang="en-US" sz="900" dirty="0"/>
              <a:t> = </a:t>
            </a:r>
            <a:r>
              <a:rPr lang="en-US" sz="900" dirty="0" err="1"/>
              <a:t>jsonData.get</a:t>
            </a:r>
            <a:r>
              <a:rPr lang="en-US" sz="900" dirty="0"/>
              <a:t>("</a:t>
            </a:r>
            <a:r>
              <a:rPr lang="en-US" sz="900" dirty="0" err="1"/>
              <a:t>speedAccuracyMetersPerSecond</a:t>
            </a:r>
            <a:r>
              <a:rPr lang="en-US" sz="900" dirty="0"/>
              <a:t>")</a:t>
            </a:r>
          </a:p>
          <a:p>
            <a:pPr lvl="2"/>
            <a:r>
              <a:rPr lang="en-US" sz="900" dirty="0"/>
              <a:t>        </a:t>
            </a:r>
            <a:r>
              <a:rPr lang="en-US" sz="900" dirty="0" err="1"/>
              <a:t>bearingAccuracyDegrees</a:t>
            </a:r>
            <a:r>
              <a:rPr lang="en-US" sz="900" dirty="0"/>
              <a:t> = </a:t>
            </a:r>
            <a:r>
              <a:rPr lang="en-US" sz="900" dirty="0" err="1"/>
              <a:t>jsonData.get</a:t>
            </a:r>
            <a:r>
              <a:rPr lang="en-US" sz="900" dirty="0"/>
              <a:t>("</a:t>
            </a:r>
            <a:r>
              <a:rPr lang="en-US" sz="900" dirty="0" err="1"/>
              <a:t>bearingAccuracyDegrees</a:t>
            </a:r>
            <a:r>
              <a:rPr lang="en-US" sz="900" dirty="0"/>
              <a:t>")</a:t>
            </a:r>
          </a:p>
          <a:p>
            <a:pPr lvl="2"/>
            <a:r>
              <a:rPr lang="en-US" sz="900" dirty="0"/>
              <a:t>        </a:t>
            </a:r>
            <a:r>
              <a:rPr lang="en-US" sz="900" dirty="0" err="1"/>
              <a:t>elapsedRealtimeNanos</a:t>
            </a:r>
            <a:r>
              <a:rPr lang="en-US" sz="900" dirty="0"/>
              <a:t> = </a:t>
            </a:r>
            <a:r>
              <a:rPr lang="en-US" sz="900" dirty="0" err="1"/>
              <a:t>jsonData.get</a:t>
            </a:r>
            <a:r>
              <a:rPr lang="en-US" sz="900" dirty="0"/>
              <a:t>("</a:t>
            </a:r>
            <a:r>
              <a:rPr lang="en-US" sz="900" dirty="0" err="1"/>
              <a:t>elapsedRealtimeNanos</a:t>
            </a:r>
            <a:r>
              <a:rPr lang="en-US" sz="900" dirty="0"/>
              <a:t>")</a:t>
            </a:r>
          </a:p>
          <a:p>
            <a:pPr lvl="2"/>
            <a:r>
              <a:rPr lang="en-US" sz="900" dirty="0"/>
              <a:t>        </a:t>
            </a:r>
            <a:r>
              <a:rPr lang="en-US" sz="900" dirty="0" err="1"/>
              <a:t>verticalAccuracyMeters</a:t>
            </a:r>
            <a:r>
              <a:rPr lang="en-US" sz="900" dirty="0"/>
              <a:t> = </a:t>
            </a:r>
            <a:r>
              <a:rPr lang="en-US" sz="900" dirty="0" err="1"/>
              <a:t>jsonData.get</a:t>
            </a:r>
            <a:r>
              <a:rPr lang="en-US" sz="900" dirty="0"/>
              <a:t>("</a:t>
            </a:r>
            <a:r>
              <a:rPr lang="en-US" sz="900" dirty="0" err="1"/>
              <a:t>verticalAccuracyMeters</a:t>
            </a:r>
            <a:r>
              <a:rPr lang="en-US" sz="900" dirty="0"/>
              <a:t>")</a:t>
            </a:r>
          </a:p>
          <a:p>
            <a:pPr lvl="2"/>
            <a:r>
              <a:rPr lang="en-US" sz="900" dirty="0"/>
              <a:t>                </a:t>
            </a:r>
          </a:p>
          <a:p>
            <a:pPr lvl="2"/>
            <a:endParaRPr lang="en-US" sz="900" dirty="0"/>
          </a:p>
          <a:p>
            <a:pPr lvl="2"/>
            <a:r>
              <a:rPr lang="en-US" sz="900" dirty="0"/>
              <a:t># Initialize the server to listen on all network interfaces (0.0.0.0) and port 8080</a:t>
            </a:r>
          </a:p>
          <a:p>
            <a:pPr lvl="2"/>
            <a:r>
              <a:rPr lang="en-US" sz="900" dirty="0"/>
              <a:t>server = </a:t>
            </a:r>
            <a:r>
              <a:rPr lang="en-US" sz="900" dirty="0" err="1"/>
              <a:t>UDPServer</a:t>
            </a:r>
            <a:r>
              <a:rPr lang="en-US" sz="900" dirty="0"/>
              <a:t>(address=("0.0.0.0", 8080))</a:t>
            </a:r>
          </a:p>
          <a:p>
            <a:pPr lvl="2"/>
            <a:r>
              <a:rPr lang="en-US" sz="900" dirty="0" err="1"/>
              <a:t>server.setDataCallBack</a:t>
            </a:r>
            <a:r>
              <a:rPr lang="en-US" sz="900" dirty="0"/>
              <a:t>(</a:t>
            </a:r>
            <a:r>
              <a:rPr lang="en-US" sz="900" dirty="0" err="1"/>
              <a:t>onData</a:t>
            </a:r>
            <a:r>
              <a:rPr lang="en-US" sz="900" dirty="0"/>
              <a:t>)</a:t>
            </a:r>
          </a:p>
          <a:p>
            <a:pPr lvl="2"/>
            <a:r>
              <a:rPr lang="en-US" sz="900" dirty="0" err="1"/>
              <a:t>server.start</a:t>
            </a:r>
            <a:r>
              <a:rPr lang="en-US" sz="900" dirty="0"/>
              <a:t>()</a:t>
            </a:r>
          </a:p>
          <a:p>
            <a:r>
              <a:rPr lang="en-US" dirty="0"/>
              <a:t>for GPS data description see GPS Data Description</a:t>
            </a:r>
          </a:p>
          <a:p>
            <a:endParaRPr lang="en-US" dirty="0"/>
          </a:p>
          <a:p>
            <a:r>
              <a:rPr lang="en-US" dirty="0"/>
              <a:t>3 Run the script on the machine you want to receive data on:</a:t>
            </a:r>
          </a:p>
          <a:p>
            <a:r>
              <a:rPr lang="en-US" dirty="0"/>
              <a:t>python server.py</a:t>
            </a:r>
          </a:p>
        </p:txBody>
      </p:sp>
    </p:spTree>
    <p:extLst>
      <p:ext uri="{BB962C8B-B14F-4D97-AF65-F5344CB8AC3E}">
        <p14:creationId xmlns:p14="http://schemas.microsoft.com/office/powerpoint/2010/main" val="3523278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2" name="Rectangle 1"/>
          <p:cNvSpPr/>
          <p:nvPr/>
        </p:nvSpPr>
        <p:spPr>
          <a:xfrm>
            <a:off x="2406316" y="389509"/>
            <a:ext cx="11662610" cy="646331"/>
          </a:xfrm>
          <a:prstGeom prst="rect">
            <a:avLst/>
          </a:prstGeom>
        </p:spPr>
        <p:txBody>
          <a:bodyPr wrap="square">
            <a:spAutoFit/>
          </a:bodyPr>
          <a:lstStyle/>
          <a:p>
            <a:r>
              <a:rPr lang="en-US" dirty="0" smtClean="0"/>
              <a:t>for </a:t>
            </a:r>
            <a:r>
              <a:rPr lang="en-US" dirty="0"/>
              <a:t>GPS data description see GPS Data Description</a:t>
            </a:r>
          </a:p>
          <a:p>
            <a:r>
              <a:rPr lang="en-US" dirty="0"/>
              <a:t>GPS Data </a:t>
            </a:r>
            <a:r>
              <a:rPr lang="en-US" dirty="0" smtClean="0"/>
              <a:t>Description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59353880"/>
              </p:ext>
            </p:extLst>
          </p:nvPr>
        </p:nvGraphicFramePr>
        <p:xfrm>
          <a:off x="2406316" y="2762000"/>
          <a:ext cx="3395416" cy="3432464"/>
        </p:xfrm>
        <a:graphic>
          <a:graphicData uri="http://schemas.openxmlformats.org/drawingml/2006/table">
            <a:tbl>
              <a:tblPr/>
              <a:tblGrid>
                <a:gridCol w="1697708">
                  <a:extLst>
                    <a:ext uri="{9D8B030D-6E8A-4147-A177-3AD203B41FA5}">
                      <a16:colId xmlns:a16="http://schemas.microsoft.com/office/drawing/2014/main" val="1993933313"/>
                    </a:ext>
                  </a:extLst>
                </a:gridCol>
                <a:gridCol w="1697708">
                  <a:extLst>
                    <a:ext uri="{9D8B030D-6E8A-4147-A177-3AD203B41FA5}">
                      <a16:colId xmlns:a16="http://schemas.microsoft.com/office/drawing/2014/main" val="478551698"/>
                    </a:ext>
                  </a:extLst>
                </a:gridCol>
              </a:tblGrid>
              <a:tr h="165877">
                <a:tc>
                  <a:txBody>
                    <a:bodyPr/>
                    <a:lstStyle/>
                    <a:p>
                      <a:r>
                        <a:rPr lang="en-US" sz="800" b="1" dirty="0">
                          <a:effectLst/>
                        </a:rPr>
                        <a:t>Field</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b="1">
                          <a:effectLst/>
                        </a:rPr>
                        <a:t>Description</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688933738"/>
                  </a:ext>
                </a:extLst>
              </a:tr>
              <a:tr h="0">
                <a:tc>
                  <a:txBody>
                    <a:bodyPr/>
                    <a:lstStyle/>
                    <a:p>
                      <a:r>
                        <a:rPr lang="en-US" sz="800" dirty="0">
                          <a:effectLst/>
                        </a:rPr>
                        <a:t>longitude</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dirty="0">
                          <a:effectLst/>
                        </a:rPr>
                        <a:t>Longitude in degrees.</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099524603"/>
                  </a:ext>
                </a:extLst>
              </a:tr>
              <a:tr h="0">
                <a:tc>
                  <a:txBody>
                    <a:bodyPr/>
                    <a:lstStyle/>
                    <a:p>
                      <a:r>
                        <a:rPr lang="en-US" sz="800">
                          <a:effectLst/>
                        </a:rPr>
                        <a:t>latitude</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r>
                        <a:rPr lang="en-US" sz="800">
                          <a:effectLst/>
                        </a:rPr>
                        <a:t>Latitude in degrees.</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2445608222"/>
                  </a:ext>
                </a:extLst>
              </a:tr>
              <a:tr h="127424">
                <a:tc>
                  <a:txBody>
                    <a:bodyPr/>
                    <a:lstStyle/>
                    <a:p>
                      <a:r>
                        <a:rPr lang="en-US" sz="800">
                          <a:effectLst/>
                        </a:rPr>
                        <a:t>altitude</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a:effectLst/>
                        </a:rPr>
                        <a:t>The altitude of the location in meters above the WGS84 reference ellipsoid.</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075417462"/>
                  </a:ext>
                </a:extLst>
              </a:tr>
              <a:tr h="232879">
                <a:tc>
                  <a:txBody>
                    <a:bodyPr/>
                    <a:lstStyle/>
                    <a:p>
                      <a:r>
                        <a:rPr lang="en-US" sz="800">
                          <a:effectLst/>
                        </a:rPr>
                        <a:t>bearing</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r>
                        <a:rPr lang="en-US" sz="800">
                          <a:effectLst/>
                        </a:rPr>
                        <a:t>Bearing at the time of this location in degrees. Bearing is the horizontal direction of travel and is unrelated to device orientation. The bearing is guaranteed to be in the range [0, 360).</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1922427459"/>
                  </a:ext>
                </a:extLst>
              </a:tr>
              <a:tr h="127424">
                <a:tc>
                  <a:txBody>
                    <a:bodyPr/>
                    <a:lstStyle/>
                    <a:p>
                      <a:r>
                        <a:rPr lang="en-US" sz="800">
                          <a:effectLst/>
                        </a:rPr>
                        <a:t>accuracy</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a:effectLst/>
                        </a:rPr>
                        <a:t>Estimated horizontal accuracy radius in meters of this location at the 68th percentile confidence level.</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09735860"/>
                  </a:ext>
                </a:extLst>
              </a:tr>
              <a:tr h="127424">
                <a:tc>
                  <a:txBody>
                    <a:bodyPr/>
                    <a:lstStyle/>
                    <a:p>
                      <a:r>
                        <a:rPr lang="en-US" sz="800">
                          <a:effectLst/>
                        </a:rPr>
                        <a:t>speed</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r>
                        <a:rPr lang="en-US" sz="800">
                          <a:effectLst/>
                        </a:rPr>
                        <a:t>Speed at the time of this location in meters per second.</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2178023155"/>
                  </a:ext>
                </a:extLst>
              </a:tr>
              <a:tr h="180151">
                <a:tc>
                  <a:txBody>
                    <a:bodyPr/>
                    <a:lstStyle/>
                    <a:p>
                      <a:r>
                        <a:rPr lang="en-US" sz="800">
                          <a:effectLst/>
                        </a:rPr>
                        <a:t>time</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dirty="0">
                          <a:effectLst/>
                        </a:rPr>
                        <a:t>The Unix epoch time of this location fix, in milliseconds since the start of the Unix epoch (00:00:00 January 1, 1970 UTC).</a:t>
                      </a:r>
                    </a:p>
                  </a:txBody>
                  <a:tcPr marL="101594" marR="101594" marT="46889" marB="46889"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357990666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01685724"/>
              </p:ext>
            </p:extLst>
          </p:nvPr>
        </p:nvGraphicFramePr>
        <p:xfrm>
          <a:off x="2406316" y="1140008"/>
          <a:ext cx="6513095" cy="1303020"/>
        </p:xfrm>
        <a:graphic>
          <a:graphicData uri="http://schemas.openxmlformats.org/drawingml/2006/table">
            <a:tbl>
              <a:tblPr/>
              <a:tblGrid>
                <a:gridCol w="1416021">
                  <a:extLst>
                    <a:ext uri="{9D8B030D-6E8A-4147-A177-3AD203B41FA5}">
                      <a16:colId xmlns:a16="http://schemas.microsoft.com/office/drawing/2014/main" val="4284779268"/>
                    </a:ext>
                  </a:extLst>
                </a:gridCol>
                <a:gridCol w="5097074">
                  <a:extLst>
                    <a:ext uri="{9D8B030D-6E8A-4147-A177-3AD203B41FA5}">
                      <a16:colId xmlns:a16="http://schemas.microsoft.com/office/drawing/2014/main" val="2853723653"/>
                    </a:ext>
                  </a:extLst>
                </a:gridCol>
              </a:tblGrid>
              <a:tr h="0">
                <a:tc>
                  <a:txBody>
                    <a:bodyPr/>
                    <a:lstStyle/>
                    <a:p>
                      <a:r>
                        <a:rPr lang="en-US" sz="800" b="1">
                          <a:effectLst/>
                        </a:rPr>
                        <a:t>Field</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b="1" dirty="0">
                          <a:effectLst/>
                        </a:rPr>
                        <a:t>Description</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986830347"/>
                  </a:ext>
                </a:extLst>
              </a:tr>
              <a:tr h="0">
                <a:tc>
                  <a:txBody>
                    <a:bodyPr/>
                    <a:lstStyle/>
                    <a:p>
                      <a:r>
                        <a:rPr lang="en-US" sz="800">
                          <a:effectLst/>
                        </a:rPr>
                        <a:t>speedAccuracyMetersPerSecond</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a:effectLst/>
                        </a:rPr>
                        <a:t>Estimated speed accuracy in meters per second of this location at the 68th percentile confidence level.</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493841236"/>
                  </a:ext>
                </a:extLst>
              </a:tr>
              <a:tr h="0">
                <a:tc>
                  <a:txBody>
                    <a:bodyPr/>
                    <a:lstStyle/>
                    <a:p>
                      <a:r>
                        <a:rPr lang="en-US" sz="800">
                          <a:effectLst/>
                        </a:rPr>
                        <a:t>bearingAccuracyDegrees</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r>
                        <a:rPr lang="en-US" sz="800">
                          <a:effectLst/>
                        </a:rPr>
                        <a:t>Estimated bearing accuracy in degrees of this location at the 68th percentile confidence level.</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1963650240"/>
                  </a:ext>
                </a:extLst>
              </a:tr>
              <a:tr h="0">
                <a:tc>
                  <a:txBody>
                    <a:bodyPr/>
                    <a:lstStyle/>
                    <a:p>
                      <a:r>
                        <a:rPr lang="en-US" sz="800" dirty="0" err="1">
                          <a:effectLst/>
                        </a:rPr>
                        <a:t>elapsedRealtimeNanos</a:t>
                      </a:r>
                      <a:endParaRPr lang="en-US" sz="800" dirty="0">
                        <a:effectLst/>
                      </a:endParaRP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tc>
                  <a:txBody>
                    <a:bodyPr/>
                    <a:lstStyle/>
                    <a:p>
                      <a:r>
                        <a:rPr lang="en-US" sz="800">
                          <a:effectLst/>
                        </a:rPr>
                        <a:t>Time of this fix in nanoseconds of elapsed realtime since system boot.</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579948571"/>
                  </a:ext>
                </a:extLst>
              </a:tr>
              <a:tr h="0">
                <a:tc>
                  <a:txBody>
                    <a:bodyPr/>
                    <a:lstStyle/>
                    <a:p>
                      <a:r>
                        <a:rPr lang="en-US" sz="800">
                          <a:effectLst/>
                        </a:rPr>
                        <a:t>verticalAccuracyMeters</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tc>
                  <a:txBody>
                    <a:bodyPr/>
                    <a:lstStyle/>
                    <a:p>
                      <a:r>
                        <a:rPr lang="en-US" sz="800" dirty="0">
                          <a:effectLst/>
                        </a:rPr>
                        <a:t>The estimated altitude accuracy in meters of this location at the 68th percentile confidence level.</a:t>
                      </a:r>
                    </a:p>
                  </a:txBody>
                  <a:tcPr marL="123825" marR="123825" marT="57150" marB="57150" anchor="ctr">
                    <a:lnL w="10582" cap="flat" cmpd="sng" algn="ctr">
                      <a:solidFill>
                        <a:srgbClr val="D1D9E0"/>
                      </a:solidFill>
                      <a:prstDash val="solid"/>
                      <a:round/>
                      <a:headEnd type="none" w="med" len="med"/>
                      <a:tailEnd type="none" w="med" len="med"/>
                    </a:lnL>
                    <a:lnR w="10582" cap="flat" cmpd="sng" algn="ctr">
                      <a:solidFill>
                        <a:srgbClr val="D1D9E0"/>
                      </a:solidFill>
                      <a:prstDash val="solid"/>
                      <a:round/>
                      <a:headEnd type="none" w="med" len="med"/>
                      <a:tailEnd type="none" w="med" len="med"/>
                    </a:lnR>
                    <a:lnT w="10582" cap="flat" cmpd="sng" algn="ctr">
                      <a:solidFill>
                        <a:srgbClr val="D1D9E0"/>
                      </a:solidFill>
                      <a:prstDash val="solid"/>
                      <a:round/>
                      <a:headEnd type="none" w="med" len="med"/>
                      <a:tailEnd type="none" w="med" len="med"/>
                    </a:lnT>
                    <a:lnB w="10582"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927517574"/>
                  </a:ext>
                </a:extLst>
              </a:tr>
            </a:tbl>
          </a:graphicData>
        </a:graphic>
      </p:graphicFrame>
    </p:spTree>
    <p:extLst>
      <p:ext uri="{BB962C8B-B14F-4D97-AF65-F5344CB8AC3E}">
        <p14:creationId xmlns:p14="http://schemas.microsoft.com/office/powerpoint/2010/main" val="404894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1263" y="267614"/>
            <a:ext cx="6096000" cy="6463308"/>
          </a:xfrm>
          <a:prstGeom prst="rect">
            <a:avLst/>
          </a:prstGeom>
        </p:spPr>
        <p:txBody>
          <a:bodyPr>
            <a:spAutoFit/>
          </a:bodyPr>
          <a:lstStyle/>
          <a:p>
            <a:r>
              <a:rPr lang="en-US" dirty="0"/>
              <a:t>3 Run the script on the machine you want to receive data on:</a:t>
            </a:r>
          </a:p>
          <a:p>
            <a:r>
              <a:rPr lang="en-US" dirty="0"/>
              <a:t>python </a:t>
            </a:r>
            <a:r>
              <a:rPr lang="en-US" dirty="0" smtClean="0"/>
              <a:t>server.py</a:t>
            </a:r>
          </a:p>
          <a:p>
            <a:endParaRPr lang="en-US" dirty="0"/>
          </a:p>
          <a:p>
            <a:r>
              <a:rPr lang="en-US" dirty="0"/>
              <a:t>⚠️ Make sure your firewall settings are not blocking incoming data. see issue Firewall caused errors</a:t>
            </a:r>
          </a:p>
          <a:p>
            <a:endParaRPr lang="en-US" dirty="0"/>
          </a:p>
          <a:p>
            <a:r>
              <a:rPr lang="en-US" dirty="0"/>
              <a:t>4. Configure the </a:t>
            </a:r>
            <a:r>
              <a:rPr lang="en-US" dirty="0" err="1"/>
              <a:t>Sensagram</a:t>
            </a:r>
            <a:r>
              <a:rPr lang="en-US" dirty="0"/>
              <a:t> app:</a:t>
            </a:r>
          </a:p>
          <a:p>
            <a:r>
              <a:rPr lang="en-US" dirty="0"/>
              <a:t>In the app's settings, enter the IP address of the machine running this script. To find your </a:t>
            </a:r>
            <a:r>
              <a:rPr lang="en-US" dirty="0" err="1"/>
              <a:t>machines's</a:t>
            </a:r>
            <a:r>
              <a:rPr lang="en-US" dirty="0"/>
              <a:t> IP address:</a:t>
            </a:r>
          </a:p>
          <a:p>
            <a:endParaRPr lang="en-US" dirty="0"/>
          </a:p>
          <a:p>
            <a:r>
              <a:rPr lang="en-US" dirty="0"/>
              <a:t>On Windows, use the ipconfig command.</a:t>
            </a:r>
          </a:p>
          <a:p>
            <a:r>
              <a:rPr lang="en-US" dirty="0"/>
              <a:t>On Linux, use the </a:t>
            </a:r>
            <a:r>
              <a:rPr lang="en-US" dirty="0" err="1"/>
              <a:t>ifconfig</a:t>
            </a:r>
            <a:r>
              <a:rPr lang="en-US" dirty="0"/>
              <a:t> command.</a:t>
            </a:r>
          </a:p>
          <a:p>
            <a:r>
              <a:rPr lang="en-US" dirty="0"/>
              <a:t>Stream On Boot</a:t>
            </a:r>
          </a:p>
          <a:p>
            <a:r>
              <a:rPr lang="en-US" dirty="0"/>
              <a:t>The app can stream sensor data to a specified address upon device boot. For devices running Android 9 or lower, the app automatically enables Wi-Fi on boot and starts the data stream. However, for devices running Android 10 and later, apps cannot directly control Wi-Fi settings. Therefore, you need to ensure your device's Wi-Fi is enabled before shutting down or restarting. This allows the system to automatically restore the Wi-Fi state when the device boots up. Additionally, make sure the app is not restricted from performing </a:t>
            </a:r>
            <a:r>
              <a:rPr lang="en-US" dirty="0" err="1"/>
              <a:t>backgr</a:t>
            </a:r>
            <a:endParaRPr lang="en-US" dirty="0"/>
          </a:p>
          <a:p>
            <a:endParaRPr lang="en-US" dirty="0"/>
          </a:p>
        </p:txBody>
      </p:sp>
    </p:spTree>
    <p:extLst>
      <p:ext uri="{BB962C8B-B14F-4D97-AF65-F5344CB8AC3E}">
        <p14:creationId xmlns:p14="http://schemas.microsoft.com/office/powerpoint/2010/main" val="33459452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1242" y="365125"/>
            <a:ext cx="4022557" cy="212391"/>
          </a:xfrm>
        </p:spPr>
        <p:txBody>
          <a:bodyPr>
            <a:noAutofit/>
          </a:bodyPr>
          <a:lstStyle/>
          <a:p>
            <a:pPr algn="r"/>
            <a:r>
              <a:rPr lang="it-IT" sz="1800" b="1" dirty="0">
                <a:solidFill>
                  <a:srgbClr val="0070C0"/>
                </a:solidFill>
              </a:rPr>
              <a:t>Gyroscope Sensor </a:t>
            </a:r>
            <a:r>
              <a:rPr lang="it-IT" sz="1800" b="1" dirty="0" smtClean="0">
                <a:solidFill>
                  <a:srgbClr val="0070C0"/>
                </a:solidFill>
              </a:rPr>
              <a:t>Accelerometer</a:t>
            </a:r>
            <a:endParaRPr lang="en-US" sz="1800" b="1" dirty="0">
              <a:solidFill>
                <a:srgbClr val="0070C0"/>
              </a:solidFill>
            </a:endParaRPr>
          </a:p>
        </p:txBody>
      </p:sp>
      <p:sp>
        <p:nvSpPr>
          <p:cNvPr id="4" name="Rectangle 3"/>
          <p:cNvSpPr/>
          <p:nvPr/>
        </p:nvSpPr>
        <p:spPr>
          <a:xfrm>
            <a:off x="260684" y="1511651"/>
            <a:ext cx="6096000" cy="646331"/>
          </a:xfrm>
          <a:prstGeom prst="rect">
            <a:avLst/>
          </a:prstGeom>
        </p:spPr>
        <p:txBody>
          <a:bodyPr>
            <a:spAutoFit/>
          </a:bodyPr>
          <a:lstStyle/>
          <a:p>
            <a:r>
              <a:rPr lang="en-US" dirty="0"/>
              <a:t>https://github.com/amelcharolinesgn2/IoT_Project/blob/main/sensors_data_streaming.zip</a:t>
            </a:r>
          </a:p>
        </p:txBody>
      </p:sp>
      <p:sp>
        <p:nvSpPr>
          <p:cNvPr id="5" name="Rectangle 4"/>
          <p:cNvSpPr/>
          <p:nvPr/>
        </p:nvSpPr>
        <p:spPr>
          <a:xfrm>
            <a:off x="260684" y="2315829"/>
            <a:ext cx="6096000" cy="646331"/>
          </a:xfrm>
          <a:prstGeom prst="rect">
            <a:avLst/>
          </a:prstGeom>
        </p:spPr>
        <p:txBody>
          <a:bodyPr>
            <a:spAutoFit/>
          </a:bodyPr>
          <a:lstStyle/>
          <a:p>
            <a:r>
              <a:rPr lang="en-US" dirty="0"/>
              <a:t>https://github.com/amelcharolinesgn2/IoT_Project/blob/main/SensorServer.zip</a:t>
            </a:r>
          </a:p>
        </p:txBody>
      </p:sp>
      <p:sp>
        <p:nvSpPr>
          <p:cNvPr id="6" name="Rectangle 5"/>
          <p:cNvSpPr/>
          <p:nvPr/>
        </p:nvSpPr>
        <p:spPr>
          <a:xfrm>
            <a:off x="260684" y="3120007"/>
            <a:ext cx="6096000" cy="923330"/>
          </a:xfrm>
          <a:prstGeom prst="rect">
            <a:avLst/>
          </a:prstGeom>
        </p:spPr>
        <p:txBody>
          <a:bodyPr>
            <a:spAutoFit/>
          </a:bodyPr>
          <a:lstStyle/>
          <a:p>
            <a:r>
              <a:rPr lang="en-US" dirty="0"/>
              <a:t>https://github.com/amelcharolinesgn2/Gyroscope-Sensor-Data-Accelerometer/blob/main/awesome-websockets-master.zip</a:t>
            </a:r>
          </a:p>
        </p:txBody>
      </p:sp>
      <p:sp>
        <p:nvSpPr>
          <p:cNvPr id="7" name="Rectangle 6"/>
          <p:cNvSpPr/>
          <p:nvPr/>
        </p:nvSpPr>
        <p:spPr>
          <a:xfrm>
            <a:off x="260684" y="4201184"/>
            <a:ext cx="6096000" cy="1200329"/>
          </a:xfrm>
          <a:prstGeom prst="rect">
            <a:avLst/>
          </a:prstGeom>
        </p:spPr>
        <p:txBody>
          <a:bodyPr>
            <a:spAutoFit/>
          </a:bodyPr>
          <a:lstStyle/>
          <a:p>
            <a:r>
              <a:rPr lang="en-US" dirty="0"/>
              <a:t>https://github.com/amelcharolinesgn2/Gyroscope-Sensor-Data-Accelerometer/blob/main/Connecting%20to%20Multiple%20Sensors%20Using%20Threading%20in%20Python</a:t>
            </a:r>
          </a:p>
        </p:txBody>
      </p:sp>
      <p:sp>
        <p:nvSpPr>
          <p:cNvPr id="8" name="Rectangle 7"/>
          <p:cNvSpPr/>
          <p:nvPr/>
        </p:nvSpPr>
        <p:spPr>
          <a:xfrm>
            <a:off x="6529137" y="1261107"/>
            <a:ext cx="5406189" cy="1200329"/>
          </a:xfrm>
          <a:prstGeom prst="rect">
            <a:avLst/>
          </a:prstGeom>
        </p:spPr>
        <p:txBody>
          <a:bodyPr wrap="square">
            <a:spAutoFit/>
          </a:bodyPr>
          <a:lstStyle/>
          <a:p>
            <a:r>
              <a:rPr lang="en-US" dirty="0"/>
              <a:t>https://github.com/amelcharolinesgn2/Gyroscope-Sensor-Data-Accelerometer/blob/main/Getting%20Data%20From%20GPS</a:t>
            </a:r>
          </a:p>
        </p:txBody>
      </p:sp>
    </p:spTree>
    <p:extLst>
      <p:ext uri="{BB962C8B-B14F-4D97-AF65-F5344CB8AC3E}">
        <p14:creationId xmlns:p14="http://schemas.microsoft.com/office/powerpoint/2010/main" val="40451174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3192275" y="463877"/>
            <a:ext cx="5305425" cy="3381375"/>
          </a:xfrm>
          <a:prstGeom prst="rect">
            <a:avLst/>
          </a:prstGeom>
        </p:spPr>
      </p:pic>
      <p:grpSp>
        <p:nvGrpSpPr>
          <p:cNvPr id="9" name="Group 8"/>
          <p:cNvGrpSpPr/>
          <p:nvPr/>
        </p:nvGrpSpPr>
        <p:grpSpPr>
          <a:xfrm>
            <a:off x="3442805" y="2259701"/>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1" name="Title 1"/>
          <p:cNvSpPr>
            <a:spLocks noGrp="1"/>
          </p:cNvSpPr>
          <p:nvPr>
            <p:ph type="title"/>
          </p:nvPr>
        </p:nvSpPr>
        <p:spPr>
          <a:xfrm>
            <a:off x="4103360" y="4356724"/>
            <a:ext cx="3715871" cy="1325563"/>
          </a:xfrm>
        </p:spPr>
        <p:txBody>
          <a:bodyPr/>
          <a:lstStyle/>
          <a:p>
            <a:r>
              <a:rPr lang="en-US" altLang="en-US" dirty="0"/>
              <a:t>Thank you!</a:t>
            </a:r>
            <a:endParaRPr lang="en-US" dirty="0"/>
          </a:p>
        </p:txBody>
      </p:sp>
      <p:sp>
        <p:nvSpPr>
          <p:cNvPr id="24" name="Rectangle 23"/>
          <p:cNvSpPr/>
          <p:nvPr/>
        </p:nvSpPr>
        <p:spPr>
          <a:xfrm>
            <a:off x="4103360" y="5173542"/>
            <a:ext cx="3357266" cy="369332"/>
          </a:xfrm>
          <a:prstGeom prst="rect">
            <a:avLst/>
          </a:prstGeom>
        </p:spPr>
        <p:txBody>
          <a:bodyPr wrap="none">
            <a:spAutoFit/>
          </a:bodyPr>
          <a:lstStyle/>
          <a:p>
            <a:r>
              <a:rPr lang="en-US" dirty="0"/>
              <a:t>Thank you For being a great class!</a:t>
            </a:r>
          </a:p>
        </p:txBody>
      </p:sp>
      <p:pic>
        <p:nvPicPr>
          <p:cNvPr id="25" name="Picture 24"/>
          <p:cNvPicPr>
            <a:picLocks noChangeAspect="1"/>
          </p:cNvPicPr>
          <p:nvPr/>
        </p:nvPicPr>
        <p:blipFill>
          <a:blip r:embed="rId5"/>
          <a:stretch>
            <a:fillRect/>
          </a:stretch>
        </p:blipFill>
        <p:spPr>
          <a:xfrm>
            <a:off x="5617762" y="3056043"/>
            <a:ext cx="446086" cy="635863"/>
          </a:xfrm>
          <a:prstGeom prst="rect">
            <a:avLst/>
          </a:prstGeom>
        </p:spPr>
      </p:pic>
      <p:pic>
        <p:nvPicPr>
          <p:cNvPr id="26" name="Picture 25"/>
          <p:cNvPicPr>
            <a:picLocks noChangeAspect="1"/>
          </p:cNvPicPr>
          <p:nvPr/>
        </p:nvPicPr>
        <p:blipFill>
          <a:blip r:embed="rId6"/>
          <a:stretch>
            <a:fillRect/>
          </a:stretch>
        </p:blipFill>
        <p:spPr>
          <a:xfrm>
            <a:off x="4782880" y="3045535"/>
            <a:ext cx="613391" cy="582721"/>
          </a:xfrm>
          <a:prstGeom prst="rect">
            <a:avLst/>
          </a:prstGeom>
        </p:spPr>
      </p:pic>
      <p:pic>
        <p:nvPicPr>
          <p:cNvPr id="27" name="Picture 26"/>
          <p:cNvPicPr>
            <a:picLocks noChangeAspect="1"/>
          </p:cNvPicPr>
          <p:nvPr/>
        </p:nvPicPr>
        <p:blipFill>
          <a:blip r:embed="rId7"/>
          <a:stretch>
            <a:fillRect/>
          </a:stretch>
        </p:blipFill>
        <p:spPr>
          <a:xfrm>
            <a:off x="4059064" y="3056043"/>
            <a:ext cx="599662" cy="577554"/>
          </a:xfrm>
          <a:prstGeom prst="rect">
            <a:avLst/>
          </a:prstGeom>
        </p:spPr>
      </p:pic>
      <p:sp>
        <p:nvSpPr>
          <p:cNvPr id="33" name="Rectangle 32"/>
          <p:cNvSpPr/>
          <p:nvPr/>
        </p:nvSpPr>
        <p:spPr>
          <a:xfrm>
            <a:off x="9489815" y="6105550"/>
            <a:ext cx="2613761" cy="230832"/>
          </a:xfrm>
          <a:prstGeom prst="rect">
            <a:avLst/>
          </a:prstGeom>
        </p:spPr>
        <p:txBody>
          <a:bodyPr wrap="square">
            <a:spAutoFit/>
          </a:bodyPr>
          <a:lstStyle/>
          <a:p>
            <a:r>
              <a:rPr lang="en-US" sz="900" dirty="0"/>
              <a:t>https://www.youtube.com/@AmelOline/videos</a:t>
            </a:r>
          </a:p>
        </p:txBody>
      </p:sp>
      <p:sp>
        <p:nvSpPr>
          <p:cNvPr id="34" name="Rectangle 33"/>
          <p:cNvSpPr/>
          <p:nvPr/>
        </p:nvSpPr>
        <p:spPr>
          <a:xfrm>
            <a:off x="10326723" y="5967051"/>
            <a:ext cx="1623448" cy="230832"/>
          </a:xfrm>
          <a:prstGeom prst="rect">
            <a:avLst/>
          </a:prstGeom>
        </p:spPr>
        <p:txBody>
          <a:bodyPr wrap="square">
            <a:spAutoFit/>
          </a:bodyPr>
          <a:lstStyle/>
          <a:p>
            <a:r>
              <a:rPr lang="en-US" sz="900" dirty="0"/>
              <a:t>https://github.com/siagianp</a:t>
            </a:r>
          </a:p>
        </p:txBody>
      </p:sp>
      <p:sp>
        <p:nvSpPr>
          <p:cNvPr id="35" name="Rectangle 34"/>
          <p:cNvSpPr/>
          <p:nvPr/>
        </p:nvSpPr>
        <p:spPr>
          <a:xfrm>
            <a:off x="8513422" y="6244050"/>
            <a:ext cx="3667194" cy="230832"/>
          </a:xfrm>
          <a:prstGeom prst="rect">
            <a:avLst/>
          </a:prstGeom>
        </p:spPr>
        <p:txBody>
          <a:bodyPr wrap="square">
            <a:spAutoFit/>
          </a:bodyPr>
          <a:lstStyle/>
          <a:p>
            <a:r>
              <a:rPr lang="en-US" sz="900" dirty="0"/>
              <a:t>https://github.com/amelcharolinesgn2/IoT_simulator-mqtt-NodeRed</a:t>
            </a:r>
          </a:p>
        </p:txBody>
      </p:sp>
      <p:sp>
        <p:nvSpPr>
          <p:cNvPr id="36" name="Rectangle 35"/>
          <p:cNvSpPr/>
          <p:nvPr/>
        </p:nvSpPr>
        <p:spPr>
          <a:xfrm>
            <a:off x="8959112" y="6382549"/>
            <a:ext cx="3204723" cy="230832"/>
          </a:xfrm>
          <a:prstGeom prst="rect">
            <a:avLst/>
          </a:prstGeom>
        </p:spPr>
        <p:txBody>
          <a:bodyPr wrap="none">
            <a:spAutoFit/>
          </a:bodyPr>
          <a:lstStyle/>
          <a:p>
            <a:r>
              <a:rPr lang="en-US" sz="900" dirty="0"/>
              <a:t>https://github.com/amelcharolinesgn2/Cloud-Infrastructures</a:t>
            </a:r>
          </a:p>
        </p:txBody>
      </p:sp>
      <p:sp>
        <p:nvSpPr>
          <p:cNvPr id="37" name="Rectangle 36"/>
          <p:cNvSpPr/>
          <p:nvPr/>
        </p:nvSpPr>
        <p:spPr>
          <a:xfrm>
            <a:off x="8426515" y="6555673"/>
            <a:ext cx="3839513" cy="230832"/>
          </a:xfrm>
          <a:prstGeom prst="rect">
            <a:avLst/>
          </a:prstGeom>
        </p:spPr>
        <p:txBody>
          <a:bodyPr wrap="none">
            <a:spAutoFit/>
          </a:bodyPr>
          <a:lstStyle/>
          <a:p>
            <a:r>
              <a:rPr lang="en-US" sz="900" dirty="0"/>
              <a:t>https://github.com/amelcharolinesgn2/ClouD-Infrastructure-SISKA-2025</a:t>
            </a:r>
          </a:p>
        </p:txBody>
      </p:sp>
    </p:spTree>
    <p:extLst>
      <p:ext uri="{BB962C8B-B14F-4D97-AF65-F5344CB8AC3E}">
        <p14:creationId xmlns:p14="http://schemas.microsoft.com/office/powerpoint/2010/main" val="17212744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0901" y="327920"/>
            <a:ext cx="4585885" cy="836645"/>
          </a:xfrm>
        </p:spPr>
        <p:txBody>
          <a:bodyPr>
            <a:normAutofit fontScale="90000"/>
          </a:bodyPr>
          <a:lstStyle/>
          <a:p>
            <a:r>
              <a:rPr lang="en-US" b="1" dirty="0"/>
              <a:t>Sensors Data </a:t>
            </a:r>
            <a:r>
              <a:rPr lang="en-US" b="1" dirty="0" smtClean="0"/>
              <a:t>Streaming</a:t>
            </a:r>
            <a:endParaRPr lang="en-US" dirty="0"/>
          </a:p>
        </p:txBody>
      </p:sp>
      <p:pic>
        <p:nvPicPr>
          <p:cNvPr id="2050" name="Picture 2" descr="axis_de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86" y="2606688"/>
            <a:ext cx="1536192" cy="18366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71439" y="2751012"/>
            <a:ext cx="4063999" cy="3108543"/>
          </a:xfrm>
          <a:prstGeom prst="rect">
            <a:avLst/>
          </a:prstGeom>
        </p:spPr>
        <p:txBody>
          <a:bodyPr wrap="square">
            <a:spAutoFit/>
          </a:bodyPr>
          <a:lstStyle/>
          <a:p>
            <a:pPr algn="just"/>
            <a:r>
              <a:rPr lang="en-US" sz="2000" b="1" u="sng" dirty="0" smtClean="0"/>
              <a:t>Overview</a:t>
            </a:r>
          </a:p>
          <a:p>
            <a:pPr algn="just"/>
            <a:r>
              <a:rPr lang="en-US" sz="1600" dirty="0" smtClean="0"/>
              <a:t>A </a:t>
            </a:r>
            <a:r>
              <a:rPr lang="en-US" sz="1600" dirty="0"/>
              <a:t>real-time streaming, storage, and visualization system for sensor data. It leverages Kafka for data streaming, </a:t>
            </a:r>
            <a:r>
              <a:rPr lang="en-US" sz="1600" dirty="0" err="1"/>
              <a:t>InfluxDB</a:t>
            </a:r>
            <a:r>
              <a:rPr lang="en-US" sz="1600" dirty="0"/>
              <a:t> (time-series database) and MongoDB (NoSQL database) for storage, and </a:t>
            </a:r>
            <a:r>
              <a:rPr lang="en-US" sz="1600" dirty="0" err="1"/>
              <a:t>Grafana</a:t>
            </a:r>
            <a:r>
              <a:rPr lang="en-US" sz="1600" dirty="0"/>
              <a:t> for visualization. Sensor data is captured using the </a:t>
            </a:r>
            <a:r>
              <a:rPr lang="en-US" sz="1600" dirty="0" err="1"/>
              <a:t>SensorServer</a:t>
            </a:r>
            <a:r>
              <a:rPr lang="en-US" sz="1600" dirty="0"/>
              <a:t> app and streamed to Kafka. Consumer APIs for each database handle data ingestion and storage, with the system being fully containerized and orchestrated using Docker Compose.</a:t>
            </a:r>
          </a:p>
        </p:txBody>
      </p:sp>
      <p:sp>
        <p:nvSpPr>
          <p:cNvPr id="8" name="Rectangle 7"/>
          <p:cNvSpPr/>
          <p:nvPr/>
        </p:nvSpPr>
        <p:spPr>
          <a:xfrm>
            <a:off x="5689600" y="374324"/>
            <a:ext cx="6146800" cy="6001643"/>
          </a:xfrm>
          <a:prstGeom prst="rect">
            <a:avLst/>
          </a:prstGeom>
        </p:spPr>
        <p:txBody>
          <a:bodyPr wrap="square">
            <a:spAutoFit/>
          </a:bodyPr>
          <a:lstStyle/>
          <a:p>
            <a:pPr algn="just"/>
            <a:r>
              <a:rPr lang="en-US" sz="1200" dirty="0" smtClean="0"/>
              <a:t>Features:&gt;&gt;</a:t>
            </a:r>
            <a:endParaRPr lang="en-US" sz="1200" dirty="0"/>
          </a:p>
          <a:p>
            <a:pPr algn="just"/>
            <a:r>
              <a:rPr lang="en-US" sz="1200" dirty="0"/>
              <a:t>1. Real-Time Sensor Data Collection</a:t>
            </a:r>
          </a:p>
          <a:p>
            <a:pPr marL="742950" lvl="1" indent="-285750" algn="just">
              <a:buFont typeface="Wingdings" panose="05000000000000000000" pitchFamily="2" charset="2"/>
              <a:buChar char="ü"/>
            </a:pPr>
            <a:r>
              <a:rPr lang="en-US" sz="1200" dirty="0"/>
              <a:t>Data is collected from smartphone sensors (Accelerometer, Gyroscope, Magnetic field, Gravity) using the </a:t>
            </a:r>
            <a:r>
              <a:rPr lang="en-US" sz="1200" b="1" u="sng" dirty="0" err="1">
                <a:solidFill>
                  <a:schemeClr val="accent6">
                    <a:lumMod val="75000"/>
                  </a:schemeClr>
                </a:solidFill>
              </a:rPr>
              <a:t>SensorServer</a:t>
            </a:r>
            <a:r>
              <a:rPr lang="en-US" sz="1200" b="1" u="sng" dirty="0">
                <a:solidFill>
                  <a:schemeClr val="accent6">
                    <a:lumMod val="75000"/>
                  </a:schemeClr>
                </a:solidFill>
              </a:rPr>
              <a:t> app.</a:t>
            </a:r>
          </a:p>
          <a:p>
            <a:pPr marL="742950" lvl="1" indent="-285750" algn="just">
              <a:buFont typeface="Wingdings" panose="05000000000000000000" pitchFamily="2" charset="2"/>
              <a:buChar char="ü"/>
            </a:pPr>
            <a:r>
              <a:rPr lang="en-US" sz="1200" dirty="0"/>
              <a:t>Sensor data is transmitted via </a:t>
            </a:r>
            <a:r>
              <a:rPr lang="en-US" sz="1200" dirty="0" err="1"/>
              <a:t>WebSocket</a:t>
            </a:r>
            <a:r>
              <a:rPr lang="en-US" sz="1200" dirty="0"/>
              <a:t> from the phone to a Kafka producer.</a:t>
            </a:r>
          </a:p>
          <a:p>
            <a:pPr algn="just"/>
            <a:r>
              <a:rPr lang="en-US" sz="1200" dirty="0"/>
              <a:t>2. Data Streaming and Processing</a:t>
            </a:r>
          </a:p>
          <a:p>
            <a:pPr marL="742950" lvl="1" indent="-285750" algn="just">
              <a:buFont typeface="Wingdings" panose="05000000000000000000" pitchFamily="2" charset="2"/>
              <a:buChar char="ü"/>
            </a:pPr>
            <a:r>
              <a:rPr lang="en-US" sz="1200" dirty="0"/>
              <a:t>Kafka acts as the message broker, streaming data to designated topics for </a:t>
            </a:r>
            <a:r>
              <a:rPr lang="en-US" sz="1200" dirty="0" err="1"/>
              <a:t>InfluxDB</a:t>
            </a:r>
            <a:r>
              <a:rPr lang="en-US" sz="1200" dirty="0"/>
              <a:t> and MongoDB.</a:t>
            </a:r>
          </a:p>
          <a:p>
            <a:pPr marL="742950" lvl="1" indent="-285750" algn="just">
              <a:buFont typeface="Wingdings" panose="05000000000000000000" pitchFamily="2" charset="2"/>
              <a:buChar char="ü"/>
            </a:pPr>
            <a:r>
              <a:rPr lang="en-US" sz="1200" dirty="0"/>
              <a:t>The system supports two databases:</a:t>
            </a:r>
          </a:p>
          <a:p>
            <a:pPr marL="1200150" lvl="2" indent="-285750" algn="just">
              <a:buFont typeface="Wingdings" panose="05000000000000000000" pitchFamily="2" charset="2"/>
              <a:buChar char="Ø"/>
            </a:pPr>
            <a:r>
              <a:rPr lang="en-US" sz="1200" dirty="0" err="1"/>
              <a:t>InfluxDB</a:t>
            </a:r>
            <a:r>
              <a:rPr lang="en-US" sz="1200" dirty="0"/>
              <a:t>: Specialized for time-series data storage and includes native visualization capabilities.</a:t>
            </a:r>
          </a:p>
          <a:p>
            <a:pPr marL="1200150" lvl="2" indent="-285750" algn="just">
              <a:buFont typeface="Wingdings" panose="05000000000000000000" pitchFamily="2" charset="2"/>
              <a:buChar char="Ø"/>
            </a:pPr>
            <a:r>
              <a:rPr lang="en-US" sz="1200" dirty="0"/>
              <a:t>MongoDB: Stores unstructured sensor data flexibly.</a:t>
            </a:r>
          </a:p>
          <a:p>
            <a:pPr algn="just"/>
            <a:r>
              <a:rPr lang="en-US" sz="1200" dirty="0"/>
              <a:t>3. Consumer APIs</a:t>
            </a:r>
          </a:p>
          <a:p>
            <a:pPr marL="742950" lvl="1" indent="-285750" algn="just">
              <a:buFont typeface="Wingdings" panose="05000000000000000000" pitchFamily="2" charset="2"/>
              <a:buChar char="ü"/>
            </a:pPr>
            <a:r>
              <a:rPr lang="en-US" sz="1200" dirty="0"/>
              <a:t>Flask-based APIs consume data from Kafka and store it in respective databases:</a:t>
            </a:r>
          </a:p>
          <a:p>
            <a:pPr marL="1200150" lvl="2" indent="-285750" algn="just">
              <a:buFont typeface="Wingdings" panose="05000000000000000000" pitchFamily="2" charset="2"/>
              <a:buChar char="§"/>
            </a:pPr>
            <a:r>
              <a:rPr lang="en-US" sz="1200" dirty="0" err="1"/>
              <a:t>InfluxDB</a:t>
            </a:r>
            <a:r>
              <a:rPr lang="en-US" sz="1200" dirty="0"/>
              <a:t> Consumer API:</a:t>
            </a:r>
          </a:p>
          <a:p>
            <a:pPr marL="1657350" lvl="3" indent="-285750" algn="just">
              <a:buFont typeface="Wingdings" panose="05000000000000000000" pitchFamily="2" charset="2"/>
              <a:buChar char="v"/>
            </a:pPr>
            <a:r>
              <a:rPr lang="en-US" sz="1200" dirty="0"/>
              <a:t>Handles data sent to </a:t>
            </a:r>
            <a:r>
              <a:rPr lang="en-US" sz="1200" dirty="0" err="1"/>
              <a:t>InfluxDB</a:t>
            </a:r>
            <a:r>
              <a:rPr lang="en-US" sz="1200" dirty="0"/>
              <a:t>.</a:t>
            </a:r>
          </a:p>
          <a:p>
            <a:pPr marL="1200150" lvl="2" indent="-285750" algn="just">
              <a:buFont typeface="Wingdings" panose="05000000000000000000" pitchFamily="2" charset="2"/>
              <a:buChar char="§"/>
            </a:pPr>
            <a:r>
              <a:rPr lang="en-US" sz="1200" dirty="0"/>
              <a:t>MongoDB Consumer API:</a:t>
            </a:r>
          </a:p>
          <a:p>
            <a:pPr marL="1657350" lvl="3" indent="-285750" algn="just">
              <a:buFont typeface="Wingdings" panose="05000000000000000000" pitchFamily="2" charset="2"/>
              <a:buChar char="v"/>
            </a:pPr>
            <a:r>
              <a:rPr lang="en-US" sz="1200" dirty="0"/>
              <a:t>Handles data sent to MongoDB.</a:t>
            </a:r>
          </a:p>
          <a:p>
            <a:pPr marL="742950" lvl="1" indent="-285750" algn="just">
              <a:buFont typeface="Wingdings" panose="05000000000000000000" pitchFamily="2" charset="2"/>
              <a:buChar char="ü"/>
            </a:pPr>
            <a:r>
              <a:rPr lang="en-US" sz="1200" dirty="0"/>
              <a:t>Flask-</a:t>
            </a:r>
            <a:r>
              <a:rPr lang="en-US" sz="1200" dirty="0" err="1"/>
              <a:t>SocketIO</a:t>
            </a:r>
            <a:r>
              <a:rPr lang="en-US" sz="1200" dirty="0"/>
              <a:t> is used to send log messages to the frontend, such as:</a:t>
            </a:r>
          </a:p>
          <a:p>
            <a:pPr marL="1200150" lvl="2" indent="-285750" algn="just">
              <a:buFont typeface="Wingdings" panose="05000000000000000000" pitchFamily="2" charset="2"/>
              <a:buChar char="Ø"/>
            </a:pPr>
            <a:r>
              <a:rPr lang="en-US" sz="1200" dirty="0"/>
              <a:t>Starting/Stopping the pipeline.</a:t>
            </a:r>
          </a:p>
          <a:p>
            <a:pPr marL="1200150" lvl="2" indent="-285750" algn="just">
              <a:buFont typeface="Wingdings" panose="05000000000000000000" pitchFamily="2" charset="2"/>
              <a:buChar char="Ø"/>
            </a:pPr>
            <a:r>
              <a:rPr lang="en-US" sz="1200" dirty="0"/>
              <a:t>Logs of data written to the database.</a:t>
            </a:r>
          </a:p>
          <a:p>
            <a:pPr algn="just"/>
            <a:r>
              <a:rPr lang="en-US" sz="1200" dirty="0"/>
              <a:t>4. Interactive Frontend</a:t>
            </a:r>
          </a:p>
          <a:p>
            <a:pPr marL="742950" lvl="1" indent="-285750" algn="just">
              <a:buFont typeface="Wingdings" panose="05000000000000000000" pitchFamily="2" charset="2"/>
              <a:buChar char="ü"/>
            </a:pPr>
            <a:r>
              <a:rPr lang="en-US" sz="1200" dirty="0"/>
              <a:t>Both APIs provide a browser-based interface for pipeline management:</a:t>
            </a:r>
          </a:p>
          <a:p>
            <a:pPr marL="1200150" lvl="2" indent="-285750" algn="just">
              <a:buFont typeface="Wingdings" panose="05000000000000000000" pitchFamily="2" charset="2"/>
              <a:buChar char="Ø"/>
            </a:pPr>
            <a:r>
              <a:rPr lang="en-US" sz="1200" dirty="0"/>
              <a:t>Start/stop data pipelines.</a:t>
            </a:r>
          </a:p>
          <a:p>
            <a:pPr marL="1200150" lvl="2" indent="-285750" algn="just">
              <a:buFont typeface="Wingdings" panose="05000000000000000000" pitchFamily="2" charset="2"/>
              <a:buChar char="Ø"/>
            </a:pPr>
            <a:r>
              <a:rPr lang="en-US" sz="1200" dirty="0"/>
              <a:t>Configure database credentials and settings.</a:t>
            </a:r>
          </a:p>
          <a:p>
            <a:pPr algn="just"/>
            <a:r>
              <a:rPr lang="en-US" sz="1200" dirty="0"/>
              <a:t>5. Visualization</a:t>
            </a:r>
          </a:p>
          <a:p>
            <a:pPr marL="742950" lvl="1" indent="-285750" algn="just">
              <a:buFont typeface="Wingdings" panose="05000000000000000000" pitchFamily="2" charset="2"/>
              <a:buChar char="ü"/>
            </a:pPr>
            <a:r>
              <a:rPr lang="en-US" sz="1200" dirty="0" err="1"/>
              <a:t>InfluxDB's</a:t>
            </a:r>
            <a:r>
              <a:rPr lang="en-US" sz="1200" dirty="0"/>
              <a:t> built-in visualization tools offer quick insights into time-series data.</a:t>
            </a:r>
          </a:p>
          <a:p>
            <a:pPr marL="742950" lvl="1" indent="-285750" algn="just">
              <a:buFont typeface="Wingdings" panose="05000000000000000000" pitchFamily="2" charset="2"/>
              <a:buChar char="ü"/>
            </a:pPr>
            <a:r>
              <a:rPr lang="en-US" sz="1200" dirty="0" err="1"/>
              <a:t>Grafana</a:t>
            </a:r>
            <a:r>
              <a:rPr lang="en-US" sz="1200" dirty="0"/>
              <a:t> supports advanced dashboards, integrating both MongoDB and </a:t>
            </a:r>
            <a:r>
              <a:rPr lang="en-US" sz="1200" dirty="0" err="1"/>
              <a:t>InfluxDB</a:t>
            </a:r>
            <a:r>
              <a:rPr lang="en-US" sz="1200" dirty="0"/>
              <a:t> for custom visualization.</a:t>
            </a:r>
          </a:p>
          <a:p>
            <a:pPr algn="just"/>
            <a:r>
              <a:rPr lang="en-US" sz="1200" dirty="0"/>
              <a:t>6. Portability and Scalability</a:t>
            </a:r>
          </a:p>
          <a:p>
            <a:pPr marL="742950" lvl="1" indent="-285750" algn="just">
              <a:buFont typeface="Wingdings" panose="05000000000000000000" pitchFamily="2" charset="2"/>
              <a:buChar char="ü"/>
            </a:pPr>
            <a:r>
              <a:rPr lang="en-US" sz="1200" dirty="0"/>
              <a:t>The system is containerized, with all services defined in a </a:t>
            </a:r>
            <a:r>
              <a:rPr lang="en-US" sz="1200" dirty="0" err="1"/>
              <a:t>docker-compose.yml</a:t>
            </a:r>
            <a:r>
              <a:rPr lang="en-US" sz="1200" dirty="0"/>
              <a:t> file.</a:t>
            </a:r>
          </a:p>
          <a:p>
            <a:pPr marL="742950" lvl="1" indent="-285750" algn="just">
              <a:buFont typeface="Wingdings" panose="05000000000000000000" pitchFamily="2" charset="2"/>
              <a:buChar char="ü"/>
            </a:pPr>
            <a:r>
              <a:rPr lang="en-US" sz="1200" dirty="0"/>
              <a:t>APIs are pushed to Docker Hub, allowing deployment across various environments.</a:t>
            </a:r>
          </a:p>
        </p:txBody>
      </p:sp>
      <p:sp>
        <p:nvSpPr>
          <p:cNvPr id="9" name="Title 1"/>
          <p:cNvSpPr txBox="1">
            <a:spLocks/>
          </p:cNvSpPr>
          <p:nvPr/>
        </p:nvSpPr>
        <p:spPr>
          <a:xfrm>
            <a:off x="183094" y="327920"/>
            <a:ext cx="2221992" cy="29324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accent6">
                    <a:lumMod val="75000"/>
                  </a:schemeClr>
                </a:solidFill>
              </a:rPr>
              <a:t>Ex4</a:t>
            </a:r>
            <a:r>
              <a:rPr lang="en-US" sz="3200" dirty="0" smtClean="0">
                <a:solidFill>
                  <a:schemeClr val="bg1">
                    <a:lumMod val="65000"/>
                  </a:schemeClr>
                </a:solidFill>
              </a:rPr>
              <a:t>: &gt;&gt;</a:t>
            </a:r>
            <a:endParaRPr lang="en-US" sz="3200" dirty="0">
              <a:solidFill>
                <a:schemeClr val="bg1">
                  <a:lumMod val="65000"/>
                </a:schemeClr>
              </a:solidFill>
            </a:endParaRPr>
          </a:p>
        </p:txBody>
      </p:sp>
      <p:sp>
        <p:nvSpPr>
          <p:cNvPr id="7" name="Rectangle 6"/>
          <p:cNvSpPr/>
          <p:nvPr/>
        </p:nvSpPr>
        <p:spPr>
          <a:xfrm>
            <a:off x="5733859" y="289876"/>
            <a:ext cx="912366" cy="369332"/>
          </a:xfrm>
          <a:prstGeom prst="rect">
            <a:avLst/>
          </a:prstGeom>
        </p:spPr>
        <p:txBody>
          <a:bodyPr wrap="none">
            <a:spAutoFit/>
          </a:bodyPr>
          <a:lstStyle/>
          <a:p>
            <a:pPr algn="just"/>
            <a:r>
              <a:rPr lang="en-US" b="1" u="sng" dirty="0" smtClean="0"/>
              <a:t>Feature</a:t>
            </a:r>
            <a:endParaRPr lang="en-US" b="1" u="sng" dirty="0"/>
          </a:p>
        </p:txBody>
      </p:sp>
      <p:sp>
        <p:nvSpPr>
          <p:cNvPr id="12"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dirty="0" smtClean="0">
                <a:solidFill>
                  <a:srgbClr val="0070C0"/>
                </a:solidFill>
              </a:rPr>
              <a:t>Gyroscope Sensor Accelerometer</a:t>
            </a:r>
            <a:endParaRPr lang="en-US" sz="1800" b="1" dirty="0">
              <a:solidFill>
                <a:srgbClr val="0070C0"/>
              </a:solidFill>
            </a:endParaRPr>
          </a:p>
        </p:txBody>
      </p:sp>
    </p:spTree>
    <p:extLst>
      <p:ext uri="{BB962C8B-B14F-4D97-AF65-F5344CB8AC3E}">
        <p14:creationId xmlns:p14="http://schemas.microsoft.com/office/powerpoint/2010/main" val="1603204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2741" y="730898"/>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a:t>
            </a:r>
            <a:r>
              <a:rPr lang="en-US" dirty="0" smtClean="0">
                <a:solidFill>
                  <a:schemeClr val="bg1">
                    <a:lumMod val="65000"/>
                  </a:schemeClr>
                </a:solidFill>
              </a:rPr>
              <a:t>&gt;&gt;</a:t>
            </a:r>
            <a:endParaRPr lang="en-US" dirty="0">
              <a:solidFill>
                <a:schemeClr val="bg1">
                  <a:lumMod val="65000"/>
                </a:schemeClr>
              </a:solidFill>
            </a:endParaRPr>
          </a:p>
        </p:txBody>
      </p:sp>
      <p:pic>
        <p:nvPicPr>
          <p:cNvPr id="5" name="Picture 4"/>
          <p:cNvPicPr>
            <a:picLocks noChangeAspect="1"/>
          </p:cNvPicPr>
          <p:nvPr/>
        </p:nvPicPr>
        <p:blipFill>
          <a:blip r:embed="rId2"/>
          <a:stretch>
            <a:fillRect/>
          </a:stretch>
        </p:blipFill>
        <p:spPr>
          <a:xfrm>
            <a:off x="748114" y="3238699"/>
            <a:ext cx="9902952" cy="1861000"/>
          </a:xfrm>
          <a:prstGeom prst="rect">
            <a:avLst/>
          </a:prstGeom>
        </p:spPr>
      </p:pic>
      <p:sp>
        <p:nvSpPr>
          <p:cNvPr id="6" name="Title 1"/>
          <p:cNvSpPr txBox="1">
            <a:spLocks/>
          </p:cNvSpPr>
          <p:nvPr/>
        </p:nvSpPr>
        <p:spPr>
          <a:xfrm>
            <a:off x="1798811" y="420318"/>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Sensors Data Streaming</a:t>
            </a:r>
            <a:endParaRPr lang="en-US" dirty="0"/>
          </a:p>
        </p:txBody>
      </p:sp>
      <p:sp>
        <p:nvSpPr>
          <p:cNvPr id="7" name="Rectangle 6"/>
          <p:cNvSpPr/>
          <p:nvPr/>
        </p:nvSpPr>
        <p:spPr>
          <a:xfrm>
            <a:off x="362712" y="3005877"/>
            <a:ext cx="1436099" cy="369332"/>
          </a:xfrm>
          <a:prstGeom prst="rect">
            <a:avLst/>
          </a:prstGeom>
        </p:spPr>
        <p:txBody>
          <a:bodyPr wrap="none">
            <a:spAutoFit/>
          </a:bodyPr>
          <a:lstStyle/>
          <a:p>
            <a:pPr algn="just"/>
            <a:r>
              <a:rPr lang="en-US" b="1" u="sng" dirty="0" smtClean="0"/>
              <a:t>Block System</a:t>
            </a:r>
            <a:endParaRPr lang="en-US" b="1" u="sng" dirty="0"/>
          </a:p>
        </p:txBody>
      </p:sp>
      <p:sp>
        <p:nvSpPr>
          <p:cNvPr id="9"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smtClean="0">
                <a:solidFill>
                  <a:srgbClr val="0070C0"/>
                </a:solidFill>
              </a:rPr>
              <a:t>Gyroscope Sensor Accelerometer</a:t>
            </a:r>
            <a:endParaRPr lang="en-US" sz="1800" b="1" dirty="0">
              <a:solidFill>
                <a:srgbClr val="0070C0"/>
              </a:solidFill>
            </a:endParaRPr>
          </a:p>
        </p:txBody>
      </p:sp>
    </p:spTree>
    <p:extLst>
      <p:ext uri="{BB962C8B-B14F-4D97-AF65-F5344CB8AC3E}">
        <p14:creationId xmlns:p14="http://schemas.microsoft.com/office/powerpoint/2010/main" val="20802929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a:t>
            </a:r>
            <a:r>
              <a:rPr lang="en-US" dirty="0" smtClean="0">
                <a:solidFill>
                  <a:schemeClr val="bg1">
                    <a:lumMod val="65000"/>
                  </a:schemeClr>
                </a:solidFill>
              </a:rPr>
              <a:t>&gt;&gt;</a:t>
            </a:r>
            <a:endParaRPr lang="en-US" dirty="0">
              <a:solidFill>
                <a:schemeClr val="bg1">
                  <a:lumMod val="65000"/>
                </a:schemeClr>
              </a:solidFill>
            </a:endParaRPr>
          </a:p>
        </p:txBody>
      </p:sp>
      <p:sp>
        <p:nvSpPr>
          <p:cNvPr id="6" name="Title 1"/>
          <p:cNvSpPr txBox="1">
            <a:spLocks/>
          </p:cNvSpPr>
          <p:nvPr/>
        </p:nvSpPr>
        <p:spPr>
          <a:xfrm>
            <a:off x="1848782" y="78929"/>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t>Sensors Data Streaming</a:t>
            </a:r>
            <a:endParaRPr lang="en-US" dirty="0"/>
          </a:p>
        </p:txBody>
      </p:sp>
      <p:sp>
        <p:nvSpPr>
          <p:cNvPr id="7" name="Rectangle 6"/>
          <p:cNvSpPr/>
          <p:nvPr/>
        </p:nvSpPr>
        <p:spPr>
          <a:xfrm>
            <a:off x="362713" y="1100810"/>
            <a:ext cx="3793365" cy="369332"/>
          </a:xfrm>
          <a:prstGeom prst="rect">
            <a:avLst/>
          </a:prstGeom>
        </p:spPr>
        <p:txBody>
          <a:bodyPr wrap="square">
            <a:spAutoFit/>
          </a:bodyPr>
          <a:lstStyle/>
          <a:p>
            <a:r>
              <a:rPr lang="en-US" b="1" dirty="0"/>
              <a:t>Repository Structure</a:t>
            </a:r>
          </a:p>
        </p:txBody>
      </p:sp>
      <p:sp>
        <p:nvSpPr>
          <p:cNvPr id="3" name="Rectangle 2"/>
          <p:cNvSpPr/>
          <p:nvPr/>
        </p:nvSpPr>
        <p:spPr>
          <a:xfrm>
            <a:off x="558800" y="1470142"/>
            <a:ext cx="7535333" cy="5447645"/>
          </a:xfrm>
          <a:prstGeom prst="rect">
            <a:avLst/>
          </a:prstGeom>
        </p:spPr>
        <p:txBody>
          <a:bodyPr wrap="square">
            <a:spAutoFit/>
          </a:bodyPr>
          <a:lstStyle/>
          <a:p>
            <a:r>
              <a:rPr lang="en-US" sz="1200" dirty="0"/>
              <a:t>Repository </a:t>
            </a:r>
            <a:r>
              <a:rPr lang="en-US" sz="1200" dirty="0" smtClean="0"/>
              <a:t>Structure</a:t>
            </a:r>
          </a:p>
          <a:p>
            <a:r>
              <a:rPr lang="en-US" sz="1200" dirty="0" err="1" smtClean="0"/>
              <a:t>APIs_Requests</a:t>
            </a:r>
            <a:r>
              <a:rPr lang="en-US" sz="1200" dirty="0" smtClean="0"/>
              <a:t>/</a:t>
            </a:r>
          </a:p>
          <a:p>
            <a:r>
              <a:rPr lang="en-US" sz="1200" dirty="0" smtClean="0"/>
              <a:t>  </a:t>
            </a:r>
            <a:r>
              <a:rPr lang="en-US" sz="1200" dirty="0"/>
              <a:t>influxdb_consumer_api.py             </a:t>
            </a:r>
            <a:r>
              <a:rPr lang="en-US" sz="1200" dirty="0" smtClean="0"/>
              <a:t>   # </a:t>
            </a:r>
            <a:r>
              <a:rPr lang="en-US" sz="1200" dirty="0"/>
              <a:t>Scripts to interact with the </a:t>
            </a:r>
            <a:r>
              <a:rPr lang="en-US" sz="1200" dirty="0" err="1"/>
              <a:t>InfluxDB</a:t>
            </a:r>
            <a:r>
              <a:rPr lang="en-US" sz="1200" dirty="0"/>
              <a:t> consumer API via `requests` library</a:t>
            </a:r>
          </a:p>
          <a:p>
            <a:r>
              <a:rPr lang="en-US" sz="1200" dirty="0"/>
              <a:t>  mongodb_consumer_api.py              # Scripts to interact with the MongoDB consumer API via `requests` library</a:t>
            </a:r>
          </a:p>
          <a:p>
            <a:r>
              <a:rPr lang="en-US" sz="1200" dirty="0" err="1"/>
              <a:t>Query_DBs</a:t>
            </a:r>
            <a:r>
              <a:rPr lang="en-US" sz="1200" dirty="0"/>
              <a:t>/</a:t>
            </a:r>
          </a:p>
          <a:p>
            <a:r>
              <a:rPr lang="en-US" sz="1200" dirty="0"/>
              <a:t>  query_influxdb.py                   </a:t>
            </a:r>
            <a:r>
              <a:rPr lang="en-US" sz="1200" dirty="0" smtClean="0"/>
              <a:t>             </a:t>
            </a:r>
            <a:r>
              <a:rPr lang="en-US" sz="1200" dirty="0"/>
              <a:t># Script for querying </a:t>
            </a:r>
            <a:r>
              <a:rPr lang="en-US" sz="1200" dirty="0" err="1"/>
              <a:t>InfluxDB</a:t>
            </a:r>
            <a:endParaRPr lang="en-US" sz="1200" dirty="0"/>
          </a:p>
          <a:p>
            <a:r>
              <a:rPr lang="en-US" sz="1200" dirty="0"/>
              <a:t>  query_mongodb.py                    </a:t>
            </a:r>
            <a:r>
              <a:rPr lang="en-US" sz="1200" dirty="0" smtClean="0"/>
              <a:t>         </a:t>
            </a:r>
            <a:r>
              <a:rPr lang="en-US" sz="1200" dirty="0"/>
              <a:t># Script for querying MongoDB</a:t>
            </a:r>
          </a:p>
          <a:p>
            <a:r>
              <a:rPr lang="en-US" sz="1200" dirty="0"/>
              <a:t>assets/</a:t>
            </a:r>
          </a:p>
          <a:p>
            <a:r>
              <a:rPr lang="en-US" sz="1200" dirty="0"/>
              <a:t>  GIF.gif                              # Real-Time Visualization of sensor data</a:t>
            </a:r>
          </a:p>
          <a:p>
            <a:r>
              <a:rPr lang="en-US" sz="1200" dirty="0"/>
              <a:t>  UML_Diagram.png                      # System architecture diagram</a:t>
            </a:r>
          </a:p>
          <a:p>
            <a:r>
              <a:rPr lang="en-US" sz="1200" dirty="0"/>
              <a:t>  Grafana_Visualization.png            # </a:t>
            </a:r>
            <a:r>
              <a:rPr lang="en-US" sz="1200" dirty="0" err="1"/>
              <a:t>Grafana</a:t>
            </a:r>
            <a:r>
              <a:rPr lang="en-US" sz="1200" dirty="0"/>
              <a:t> dashboard visualization</a:t>
            </a:r>
          </a:p>
          <a:p>
            <a:r>
              <a:rPr lang="en-US" sz="1200" dirty="0"/>
              <a:t>  InfluxDB_Visualization.png           # </a:t>
            </a:r>
            <a:r>
              <a:rPr lang="en-US" sz="1200" dirty="0" err="1"/>
              <a:t>InfluxDB</a:t>
            </a:r>
            <a:r>
              <a:rPr lang="en-US" sz="1200" dirty="0"/>
              <a:t> dashboard visualization</a:t>
            </a:r>
          </a:p>
          <a:p>
            <a:r>
              <a:rPr lang="en-US" sz="1200" dirty="0"/>
              <a:t>  screenshot_influxdb_consumer_app.png # Screenshot of the </a:t>
            </a:r>
            <a:r>
              <a:rPr lang="en-US" sz="1200" dirty="0" err="1"/>
              <a:t>InfluxDB</a:t>
            </a:r>
            <a:r>
              <a:rPr lang="en-US" sz="1200" dirty="0"/>
              <a:t> Consumer App</a:t>
            </a:r>
          </a:p>
          <a:p>
            <a:r>
              <a:rPr lang="en-US" sz="1200" dirty="0"/>
              <a:t>  screenshot_mongodb_consumer_app.png  # Screenshot of the MongoDB Consumer App</a:t>
            </a:r>
          </a:p>
          <a:p>
            <a:r>
              <a:rPr lang="en-US" sz="1200" dirty="0" err="1"/>
              <a:t>influxdb_consumer_api</a:t>
            </a:r>
            <a:r>
              <a:rPr lang="en-US" sz="1200" dirty="0"/>
              <a:t>/</a:t>
            </a:r>
          </a:p>
          <a:p>
            <a:r>
              <a:rPr lang="en-US" sz="1200" dirty="0"/>
              <a:t>  templates/                           # HTML templates for </a:t>
            </a:r>
            <a:r>
              <a:rPr lang="en-US" sz="1200" dirty="0" err="1"/>
              <a:t>InfluxDB</a:t>
            </a:r>
            <a:r>
              <a:rPr lang="en-US" sz="1200" dirty="0"/>
              <a:t> Consumer API interface</a:t>
            </a:r>
          </a:p>
          <a:p>
            <a:r>
              <a:rPr lang="en-US" sz="1200" dirty="0"/>
              <a:t>  </a:t>
            </a:r>
            <a:r>
              <a:rPr lang="en-US" sz="1200" dirty="0" err="1"/>
              <a:t>Dockerfile</a:t>
            </a:r>
            <a:r>
              <a:rPr lang="en-US" sz="1200" dirty="0"/>
              <a:t>                           # </a:t>
            </a:r>
            <a:r>
              <a:rPr lang="en-US" sz="1200" dirty="0" err="1"/>
              <a:t>Dockerfile</a:t>
            </a:r>
            <a:r>
              <a:rPr lang="en-US" sz="1200" dirty="0"/>
              <a:t> for the API</a:t>
            </a:r>
          </a:p>
          <a:p>
            <a:r>
              <a:rPr lang="en-US" sz="1200" dirty="0"/>
              <a:t>  app.py                               # Flask API for </a:t>
            </a:r>
            <a:r>
              <a:rPr lang="en-US" sz="1200" dirty="0" err="1"/>
              <a:t>InfluxDB</a:t>
            </a:r>
            <a:r>
              <a:rPr lang="en-US" sz="1200" dirty="0"/>
              <a:t> Consumer</a:t>
            </a:r>
          </a:p>
          <a:p>
            <a:r>
              <a:rPr lang="en-US" sz="1200" dirty="0"/>
              <a:t>  producer.py                          # Kafka producer for </a:t>
            </a:r>
            <a:r>
              <a:rPr lang="en-US" sz="1200" dirty="0" err="1"/>
              <a:t>InfluxDB</a:t>
            </a:r>
            <a:endParaRPr lang="en-US" sz="1200" dirty="0"/>
          </a:p>
          <a:p>
            <a:r>
              <a:rPr lang="en-US" sz="1200" dirty="0"/>
              <a:t>  requirements.txt                     # Dependencies for </a:t>
            </a:r>
            <a:r>
              <a:rPr lang="en-US" sz="1200" dirty="0" err="1"/>
              <a:t>InfluxDB</a:t>
            </a:r>
            <a:r>
              <a:rPr lang="en-US" sz="1200" dirty="0"/>
              <a:t> Consumer API</a:t>
            </a:r>
          </a:p>
          <a:p>
            <a:r>
              <a:rPr lang="en-US" sz="1200" dirty="0" err="1"/>
              <a:t>mongodb_consumer_api</a:t>
            </a:r>
            <a:r>
              <a:rPr lang="en-US" sz="1200" dirty="0"/>
              <a:t>/</a:t>
            </a:r>
          </a:p>
          <a:p>
            <a:r>
              <a:rPr lang="en-US" sz="1200" dirty="0"/>
              <a:t>  templates/                           # HTML templates for MongoDB Consumer API interface</a:t>
            </a:r>
          </a:p>
          <a:p>
            <a:r>
              <a:rPr lang="en-US" sz="1200" dirty="0"/>
              <a:t>  </a:t>
            </a:r>
            <a:r>
              <a:rPr lang="en-US" sz="1200" dirty="0" err="1"/>
              <a:t>Dockerfile</a:t>
            </a:r>
            <a:r>
              <a:rPr lang="en-US" sz="1200" dirty="0"/>
              <a:t>                           # </a:t>
            </a:r>
            <a:r>
              <a:rPr lang="en-US" sz="1200" dirty="0" err="1"/>
              <a:t>Dockerfile</a:t>
            </a:r>
            <a:r>
              <a:rPr lang="en-US" sz="1200" dirty="0"/>
              <a:t> for the API</a:t>
            </a:r>
          </a:p>
          <a:p>
            <a:r>
              <a:rPr lang="en-US" sz="1200" dirty="0"/>
              <a:t>  app.py                               # Flask API for MongoDB Consumer</a:t>
            </a:r>
          </a:p>
          <a:p>
            <a:r>
              <a:rPr lang="en-US" sz="1200" dirty="0"/>
              <a:t>  producer.py                          # Kafka producer for MongoDB</a:t>
            </a:r>
          </a:p>
          <a:p>
            <a:r>
              <a:rPr lang="en-US" sz="1200" dirty="0"/>
              <a:t>  requirements.txt                     # Dependencies for MongoDB Consumer API</a:t>
            </a:r>
          </a:p>
          <a:p>
            <a:r>
              <a:rPr lang="en-US" sz="1200" dirty="0"/>
              <a:t>RealTime_visual_sensors_data.py        # Script for visualizing sensor data in real time</a:t>
            </a:r>
          </a:p>
          <a:p>
            <a:r>
              <a:rPr lang="en-US" sz="1200" dirty="0" err="1"/>
              <a:t>docker-compose.yml</a:t>
            </a:r>
            <a:r>
              <a:rPr lang="en-US" sz="1200" dirty="0"/>
              <a:t>                     # Docker Compose file for orchestration</a:t>
            </a:r>
          </a:p>
          <a:p>
            <a:r>
              <a:rPr lang="en-US" sz="1200" dirty="0"/>
              <a:t>requirements.txt                       # Project dependencies</a:t>
            </a:r>
          </a:p>
        </p:txBody>
      </p:sp>
      <p:sp>
        <p:nvSpPr>
          <p:cNvPr id="9"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smtClean="0">
                <a:solidFill>
                  <a:srgbClr val="0070C0"/>
                </a:solidFill>
              </a:rPr>
              <a:t>Gyroscope Sensor Accelerometer</a:t>
            </a:r>
            <a:endParaRPr lang="en-US" sz="1800" b="1" dirty="0">
              <a:solidFill>
                <a:srgbClr val="0070C0"/>
              </a:solidFill>
            </a:endParaRPr>
          </a:p>
        </p:txBody>
      </p:sp>
    </p:spTree>
    <p:extLst>
      <p:ext uri="{BB962C8B-B14F-4D97-AF65-F5344CB8AC3E}">
        <p14:creationId xmlns:p14="http://schemas.microsoft.com/office/powerpoint/2010/main" val="233574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a:t>
            </a:r>
            <a:r>
              <a:rPr lang="en-US" dirty="0" smtClean="0">
                <a:solidFill>
                  <a:schemeClr val="bg1">
                    <a:lumMod val="65000"/>
                  </a:schemeClr>
                </a:solidFill>
              </a:rPr>
              <a:t>&gt;&gt;</a:t>
            </a:r>
            <a:endParaRPr lang="en-US" dirty="0">
              <a:solidFill>
                <a:schemeClr val="bg1">
                  <a:lumMod val="65000"/>
                </a:schemeClr>
              </a:solidFill>
            </a:endParaRPr>
          </a:p>
        </p:txBody>
      </p:sp>
      <p:sp>
        <p:nvSpPr>
          <p:cNvPr id="6" name="Title 1"/>
          <p:cNvSpPr txBox="1">
            <a:spLocks/>
          </p:cNvSpPr>
          <p:nvPr/>
        </p:nvSpPr>
        <p:spPr>
          <a:xfrm>
            <a:off x="1848782" y="78929"/>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t>Sensors Data Streaming</a:t>
            </a:r>
            <a:endParaRPr lang="en-US" dirty="0"/>
          </a:p>
        </p:txBody>
      </p:sp>
      <p:sp>
        <p:nvSpPr>
          <p:cNvPr id="7" name="Rectangle 6"/>
          <p:cNvSpPr/>
          <p:nvPr/>
        </p:nvSpPr>
        <p:spPr>
          <a:xfrm>
            <a:off x="362712" y="1226154"/>
            <a:ext cx="2502223" cy="369332"/>
          </a:xfrm>
          <a:prstGeom prst="rect">
            <a:avLst/>
          </a:prstGeom>
        </p:spPr>
        <p:txBody>
          <a:bodyPr wrap="none">
            <a:spAutoFit/>
          </a:bodyPr>
          <a:lstStyle/>
          <a:p>
            <a:pPr algn="just"/>
            <a:r>
              <a:rPr lang="en-US" b="1" u="sng" dirty="0"/>
              <a:t>Setup and Configuration</a:t>
            </a:r>
          </a:p>
        </p:txBody>
      </p:sp>
      <p:sp>
        <p:nvSpPr>
          <p:cNvPr id="2" name="Rectangle 1"/>
          <p:cNvSpPr/>
          <p:nvPr/>
        </p:nvSpPr>
        <p:spPr>
          <a:xfrm>
            <a:off x="541867" y="1774673"/>
            <a:ext cx="10600266" cy="3139321"/>
          </a:xfrm>
          <a:prstGeom prst="rect">
            <a:avLst/>
          </a:prstGeom>
        </p:spPr>
        <p:txBody>
          <a:bodyPr wrap="square">
            <a:spAutoFit/>
          </a:bodyPr>
          <a:lstStyle/>
          <a:p>
            <a:r>
              <a:rPr lang="en-US" b="1" dirty="0">
                <a:solidFill>
                  <a:srgbClr val="1F2328"/>
                </a:solidFill>
                <a:latin typeface="-apple-system"/>
              </a:rPr>
              <a:t>Prerequisites</a:t>
            </a:r>
          </a:p>
          <a:p>
            <a:pPr>
              <a:buFont typeface="+mj-lt"/>
              <a:buAutoNum type="arabicPeriod"/>
            </a:pPr>
            <a:r>
              <a:rPr lang="en-US" b="1" dirty="0" err="1">
                <a:solidFill>
                  <a:srgbClr val="1F2328"/>
                </a:solidFill>
                <a:latin typeface="-apple-system"/>
              </a:rPr>
              <a:t>SensorServer</a:t>
            </a:r>
            <a:r>
              <a:rPr lang="en-US" b="1" dirty="0">
                <a:solidFill>
                  <a:srgbClr val="1F2328"/>
                </a:solidFill>
                <a:latin typeface="-apple-system"/>
              </a:rPr>
              <a:t> App</a:t>
            </a:r>
            <a:r>
              <a:rPr lang="en-US" dirty="0">
                <a:solidFill>
                  <a:srgbClr val="1F2328"/>
                </a:solidFill>
                <a:latin typeface="-apple-system"/>
              </a:rPr>
              <a:t>:</a:t>
            </a:r>
          </a:p>
          <a:p>
            <a:pPr marL="742950" lvl="1" indent="-285750">
              <a:buFont typeface="+mj-lt"/>
              <a:buAutoNum type="arabicPeriod"/>
            </a:pPr>
            <a:r>
              <a:rPr lang="en-US" dirty="0">
                <a:solidFill>
                  <a:srgbClr val="1F2328"/>
                </a:solidFill>
                <a:latin typeface="-apple-system"/>
              </a:rPr>
              <a:t>Install and configure the </a:t>
            </a:r>
            <a:r>
              <a:rPr lang="en-US" dirty="0" smtClean="0">
                <a:solidFill>
                  <a:schemeClr val="accent4">
                    <a:lumMod val="60000"/>
                    <a:lumOff val="40000"/>
                  </a:schemeClr>
                </a:solidFill>
                <a:latin typeface="-apple-system"/>
              </a:rPr>
              <a:t>link: </a:t>
            </a:r>
            <a:r>
              <a:rPr lang="en-US" dirty="0" err="1" smtClean="0">
                <a:solidFill>
                  <a:srgbClr val="FFC000"/>
                </a:solidFill>
                <a:latin typeface="-apple-system"/>
              </a:rPr>
              <a:t>SensorServer</a:t>
            </a:r>
            <a:r>
              <a:rPr lang="en-US" dirty="0" smtClean="0">
                <a:solidFill>
                  <a:srgbClr val="FFC000"/>
                </a:solidFill>
                <a:latin typeface="-apple-system"/>
              </a:rPr>
              <a:t> </a:t>
            </a:r>
            <a:r>
              <a:rPr lang="en-US" dirty="0">
                <a:solidFill>
                  <a:srgbClr val="FFC000"/>
                </a:solidFill>
                <a:latin typeface="-apple-system"/>
              </a:rPr>
              <a:t>app</a:t>
            </a:r>
            <a:r>
              <a:rPr lang="en-US" dirty="0">
                <a:solidFill>
                  <a:srgbClr val="1F2328"/>
                </a:solidFill>
                <a:latin typeface="-apple-system"/>
              </a:rPr>
              <a:t> on your smartphone(Android Only) to stream sensor data via </a:t>
            </a:r>
            <a:r>
              <a:rPr lang="en-US" dirty="0" err="1">
                <a:solidFill>
                  <a:srgbClr val="1F2328"/>
                </a:solidFill>
                <a:latin typeface="-apple-system"/>
              </a:rPr>
              <a:t>WebSocket</a:t>
            </a:r>
            <a:r>
              <a:rPr lang="en-US" dirty="0" smtClean="0">
                <a:solidFill>
                  <a:srgbClr val="1F2328"/>
                </a:solidFill>
                <a:latin typeface="-apple-system"/>
              </a:rPr>
              <a:t>.</a:t>
            </a:r>
          </a:p>
          <a:p>
            <a:pPr lvl="1"/>
            <a:endParaRPr lang="en-US" dirty="0">
              <a:solidFill>
                <a:srgbClr val="1F2328"/>
              </a:solidFill>
              <a:latin typeface="-apple-system"/>
            </a:endParaRPr>
          </a:p>
          <a:p>
            <a:pPr lvl="1"/>
            <a:endParaRPr lang="en-US" dirty="0">
              <a:solidFill>
                <a:srgbClr val="1F2328"/>
              </a:solidFill>
              <a:latin typeface="-apple-system"/>
            </a:endParaRPr>
          </a:p>
          <a:p>
            <a:pPr>
              <a:buFont typeface="+mj-lt"/>
              <a:buAutoNum type="arabicPeriod"/>
            </a:pPr>
            <a:r>
              <a:rPr lang="en-US" b="1" dirty="0">
                <a:solidFill>
                  <a:srgbClr val="1F2328"/>
                </a:solidFill>
                <a:latin typeface="-apple-system"/>
              </a:rPr>
              <a:t>Docker</a:t>
            </a:r>
            <a:r>
              <a:rPr lang="en-US" dirty="0">
                <a:solidFill>
                  <a:srgbClr val="1F2328"/>
                </a:solidFill>
                <a:latin typeface="-apple-system"/>
              </a:rPr>
              <a:t>:</a:t>
            </a:r>
          </a:p>
          <a:p>
            <a:pPr marL="742950" lvl="1" indent="-285750">
              <a:buFont typeface="+mj-lt"/>
              <a:buAutoNum type="arabicPeriod"/>
            </a:pPr>
            <a:r>
              <a:rPr lang="en-US" dirty="0">
                <a:solidFill>
                  <a:srgbClr val="1F2328"/>
                </a:solidFill>
                <a:latin typeface="-apple-system"/>
              </a:rPr>
              <a:t>Ensure that Docker is installed and running on your system. Install Docker </a:t>
            </a:r>
            <a:r>
              <a:rPr lang="en-US" dirty="0" smtClean="0">
                <a:solidFill>
                  <a:srgbClr val="1F2328"/>
                </a:solidFill>
                <a:latin typeface="-apple-system"/>
              </a:rPr>
              <a:t>from </a:t>
            </a:r>
            <a:r>
              <a:rPr lang="en-US" dirty="0" smtClean="0">
                <a:solidFill>
                  <a:schemeClr val="accent4">
                    <a:lumMod val="60000"/>
                    <a:lumOff val="40000"/>
                  </a:schemeClr>
                </a:solidFill>
                <a:latin typeface="-apple-system"/>
              </a:rPr>
              <a:t>link https</a:t>
            </a:r>
            <a:r>
              <a:rPr lang="en-US" dirty="0">
                <a:solidFill>
                  <a:schemeClr val="accent4">
                    <a:lumMod val="60000"/>
                    <a:lumOff val="40000"/>
                  </a:schemeClr>
                </a:solidFill>
                <a:latin typeface="-apple-system"/>
              </a:rPr>
              <a:t>://www.docker.com/products/docker-desktop/</a:t>
            </a:r>
          </a:p>
          <a:p>
            <a:pPr>
              <a:buFont typeface="+mj-lt"/>
              <a:buAutoNum type="arabicPeriod"/>
            </a:pPr>
            <a:r>
              <a:rPr lang="en-US" b="1" dirty="0">
                <a:solidFill>
                  <a:srgbClr val="1F2328"/>
                </a:solidFill>
                <a:latin typeface="-apple-system"/>
              </a:rPr>
              <a:t>Python</a:t>
            </a:r>
            <a:r>
              <a:rPr lang="en-US" dirty="0">
                <a:solidFill>
                  <a:srgbClr val="1F2328"/>
                </a:solidFill>
                <a:latin typeface="-apple-system"/>
              </a:rPr>
              <a:t>:</a:t>
            </a:r>
          </a:p>
          <a:p>
            <a:pPr marL="742950" lvl="1" indent="-285750">
              <a:buFont typeface="+mj-lt"/>
              <a:buAutoNum type="arabicPeriod"/>
            </a:pPr>
            <a:r>
              <a:rPr lang="en-US" dirty="0">
                <a:solidFill>
                  <a:srgbClr val="1F2328"/>
                </a:solidFill>
                <a:latin typeface="-apple-system"/>
              </a:rPr>
              <a:t>This project uses Python version 3.12.6. Install Python </a:t>
            </a:r>
            <a:r>
              <a:rPr lang="en-US" dirty="0" smtClean="0">
                <a:solidFill>
                  <a:srgbClr val="1F2328"/>
                </a:solidFill>
                <a:latin typeface="-apple-system"/>
              </a:rPr>
              <a:t>from </a:t>
            </a:r>
            <a:r>
              <a:rPr lang="en-US" b="1" dirty="0" smtClean="0">
                <a:solidFill>
                  <a:schemeClr val="accent4">
                    <a:lumMod val="60000"/>
                    <a:lumOff val="40000"/>
                  </a:schemeClr>
                </a:solidFill>
                <a:latin typeface="-apple-system"/>
              </a:rPr>
              <a:t>link</a:t>
            </a:r>
            <a:endParaRPr lang="en-US" b="1" i="0" dirty="0">
              <a:solidFill>
                <a:schemeClr val="accent4">
                  <a:lumMod val="60000"/>
                  <a:lumOff val="40000"/>
                </a:schemeClr>
              </a:solidFill>
              <a:effectLst/>
              <a:latin typeface="-apple-system"/>
            </a:endParaRPr>
          </a:p>
        </p:txBody>
      </p:sp>
      <p:sp>
        <p:nvSpPr>
          <p:cNvPr id="3" name="Rectangle 2"/>
          <p:cNvSpPr/>
          <p:nvPr/>
        </p:nvSpPr>
        <p:spPr>
          <a:xfrm>
            <a:off x="1352426" y="4999541"/>
            <a:ext cx="3695948" cy="369332"/>
          </a:xfrm>
          <a:prstGeom prst="rect">
            <a:avLst/>
          </a:prstGeom>
        </p:spPr>
        <p:txBody>
          <a:bodyPr wrap="none">
            <a:spAutoFit/>
          </a:bodyPr>
          <a:lstStyle/>
          <a:p>
            <a:r>
              <a:rPr lang="en-US" dirty="0">
                <a:solidFill>
                  <a:schemeClr val="accent4">
                    <a:lumMod val="60000"/>
                    <a:lumOff val="40000"/>
                  </a:schemeClr>
                </a:solidFill>
              </a:rPr>
              <a:t>https://www.python.org/downloads/</a:t>
            </a:r>
          </a:p>
        </p:txBody>
      </p:sp>
      <p:sp>
        <p:nvSpPr>
          <p:cNvPr id="8" name="Rectangle 7"/>
          <p:cNvSpPr/>
          <p:nvPr/>
        </p:nvSpPr>
        <p:spPr>
          <a:xfrm>
            <a:off x="1352426" y="2885417"/>
            <a:ext cx="6096000" cy="646331"/>
          </a:xfrm>
          <a:prstGeom prst="rect">
            <a:avLst/>
          </a:prstGeom>
        </p:spPr>
        <p:txBody>
          <a:bodyPr>
            <a:spAutoFit/>
          </a:bodyPr>
          <a:lstStyle/>
          <a:p>
            <a:r>
              <a:rPr lang="en-US" dirty="0">
                <a:solidFill>
                  <a:schemeClr val="accent4">
                    <a:lumMod val="60000"/>
                    <a:lumOff val="40000"/>
                  </a:schemeClr>
                </a:solidFill>
              </a:rPr>
              <a:t>https://github.com/amelcharolinesgn2/IoT_Project/blob/main/SensorServer.zip</a:t>
            </a:r>
          </a:p>
        </p:txBody>
      </p:sp>
      <p:sp>
        <p:nvSpPr>
          <p:cNvPr id="10"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smtClean="0">
                <a:solidFill>
                  <a:srgbClr val="0070C0"/>
                </a:solidFill>
              </a:rPr>
              <a:t>Gyroscope Sensor Accelerometer</a:t>
            </a:r>
            <a:endParaRPr lang="en-US" sz="1800" b="1" dirty="0">
              <a:solidFill>
                <a:srgbClr val="0070C0"/>
              </a:solidFill>
            </a:endParaRPr>
          </a:p>
        </p:txBody>
      </p:sp>
    </p:spTree>
    <p:extLst>
      <p:ext uri="{BB962C8B-B14F-4D97-AF65-F5344CB8AC3E}">
        <p14:creationId xmlns:p14="http://schemas.microsoft.com/office/powerpoint/2010/main" val="1722386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92592" y="833200"/>
            <a:ext cx="6474022" cy="597076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0" tIns="152352"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800" b="1" i="0" u="none" strike="noStrike" cap="none" normalizeH="0" baseline="0" dirty="0" smtClean="0">
                <a:ln>
                  <a:noFill/>
                </a:ln>
                <a:solidFill>
                  <a:srgbClr val="1F2328"/>
                </a:solidFill>
                <a:effectLst/>
                <a:latin typeface="-apple-system"/>
              </a:rPr>
              <a:t>Clone the Repository</a:t>
            </a:r>
          </a:p>
          <a:p>
            <a:pPr marR="0" lvl="0" algn="l" defTabSz="914400" rtl="0" eaLnBrk="0" fontAlgn="base" latinLnBrk="0" hangingPunct="0">
              <a:lnSpc>
                <a:spcPct val="100000"/>
              </a:lnSpc>
              <a:spcBef>
                <a:spcPct val="0"/>
              </a:spcBef>
              <a:spcAft>
                <a:spcPct val="0"/>
              </a:spcAft>
              <a:buClrTx/>
              <a:buSzTx/>
              <a:tabLst/>
            </a:pPr>
            <a:r>
              <a:rPr lang="en-US" altLang="en-US" sz="800" dirty="0">
                <a:solidFill>
                  <a:srgbClr val="1F2328"/>
                </a:solidFill>
                <a:latin typeface="-apple-system"/>
              </a:rPr>
              <a:t> </a:t>
            </a:r>
            <a:r>
              <a:rPr lang="en-US" altLang="en-US" sz="800" dirty="0" smtClean="0">
                <a:solidFill>
                  <a:srgbClr val="1F2328"/>
                </a:solidFill>
                <a:latin typeface="-apple-system"/>
              </a:rPr>
              <a:t>     </a:t>
            </a:r>
            <a:r>
              <a:rPr kumimoji="0" lang="en-US" altLang="en-US" sz="800" b="0" i="0" u="none" strike="noStrike" cap="none" normalizeH="0" baseline="0" dirty="0" smtClean="0">
                <a:ln>
                  <a:noFill/>
                </a:ln>
                <a:solidFill>
                  <a:srgbClr val="1F2328"/>
                </a:solidFill>
                <a:effectLst/>
                <a:latin typeface="-apple-system"/>
              </a:rPr>
              <a:t>Clone the repository to your local machine:</a:t>
            </a:r>
            <a:endParaRPr lang="en-US" altLang="en-US" sz="800" dirty="0"/>
          </a:p>
          <a:p>
            <a:pPr marR="0" lvl="0" algn="l" defTabSz="914400" rtl="0" eaLnBrk="0" fontAlgn="base" latinLnBrk="0" hangingPunct="0">
              <a:lnSpc>
                <a:spcPct val="100000"/>
              </a:lnSpc>
              <a:spcBef>
                <a:spcPct val="0"/>
              </a:spcBef>
              <a:spcAft>
                <a:spcPct val="0"/>
              </a:spcAft>
              <a:buClrTx/>
              <a:buSzTx/>
              <a:tabLst/>
            </a:pPr>
            <a:r>
              <a:rPr lang="en-US" altLang="en-US" sz="800" dirty="0">
                <a:solidFill>
                  <a:srgbClr val="1F2328"/>
                </a:solidFill>
                <a:latin typeface="Monaspace Neon"/>
              </a:rPr>
              <a:t> </a:t>
            </a:r>
            <a:r>
              <a:rPr lang="en-US" altLang="en-US" sz="800" dirty="0" smtClean="0">
                <a:solidFill>
                  <a:srgbClr val="1F2328"/>
                </a:solidFill>
                <a:latin typeface="Monaspace Neon"/>
              </a:rPr>
              <a:t>             </a:t>
            </a:r>
            <a:r>
              <a:rPr kumimoji="0" lang="en-US" altLang="en-US" sz="800" b="0" i="0" u="none" strike="noStrike" cap="none" normalizeH="0" baseline="0" dirty="0" err="1" smtClean="0">
                <a:ln>
                  <a:noFill/>
                </a:ln>
                <a:solidFill>
                  <a:schemeClr val="accent1">
                    <a:lumMod val="60000"/>
                    <a:lumOff val="40000"/>
                  </a:schemeClr>
                </a:solidFill>
                <a:effectLst/>
                <a:latin typeface="Monaspace Neon"/>
              </a:rPr>
              <a:t>git</a:t>
            </a:r>
            <a:r>
              <a:rPr kumimoji="0" lang="en-US" altLang="en-US" sz="800" b="0" i="0" u="none" strike="noStrike" cap="none" normalizeH="0" baseline="0" dirty="0" smtClean="0">
                <a:ln>
                  <a:noFill/>
                </a:ln>
                <a:solidFill>
                  <a:schemeClr val="accent1">
                    <a:lumMod val="60000"/>
                    <a:lumOff val="40000"/>
                  </a:schemeClr>
                </a:solidFill>
                <a:effectLst/>
                <a:latin typeface="Monaspace Neon"/>
              </a:rPr>
              <a:t> </a:t>
            </a:r>
            <a:r>
              <a:rPr lang="en-US" altLang="en-US" sz="800" dirty="0">
                <a:solidFill>
                  <a:schemeClr val="accent1">
                    <a:lumMod val="60000"/>
                    <a:lumOff val="40000"/>
                  </a:schemeClr>
                </a:solidFill>
                <a:latin typeface="Monaspace Neon"/>
              </a:rPr>
              <a:t>clone https://</a:t>
            </a:r>
            <a:r>
              <a:rPr lang="en-US" altLang="en-US" sz="800" dirty="0" smtClean="0">
                <a:solidFill>
                  <a:schemeClr val="accent1">
                    <a:lumMod val="60000"/>
                    <a:lumOff val="40000"/>
                  </a:schemeClr>
                </a:solidFill>
                <a:latin typeface="Monaspace Neon"/>
              </a:rPr>
              <a:t>github.com/amelcharolinesgn2/IoT_Project/blob/main/sensors_data_streaming.zip</a:t>
            </a:r>
            <a:r>
              <a:rPr kumimoji="0" lang="en-US" altLang="en-US" sz="800" b="0" i="0" u="none" strike="noStrike" cap="none" normalizeH="0" baseline="0" dirty="0" smtClean="0">
                <a:ln>
                  <a:noFill/>
                </a:ln>
                <a:solidFill>
                  <a:schemeClr val="accent1">
                    <a:lumMod val="60000"/>
                    <a:lumOff val="40000"/>
                  </a:schemeClr>
                </a:solidFill>
                <a:effectLst/>
                <a:latin typeface="Monaspace Neon"/>
              </a:rPr>
              <a:t>.git cd </a:t>
            </a:r>
            <a:r>
              <a:rPr kumimoji="0" lang="en-US" altLang="en-US" sz="800" b="0" i="0" u="none" strike="noStrike" cap="none" normalizeH="0" baseline="0" dirty="0" err="1" smtClean="0">
                <a:ln>
                  <a:noFill/>
                </a:ln>
                <a:solidFill>
                  <a:schemeClr val="accent1">
                    <a:lumMod val="60000"/>
                    <a:lumOff val="40000"/>
                  </a:schemeClr>
                </a:solidFill>
                <a:effectLst/>
                <a:latin typeface="Monaspace Neon"/>
              </a:rPr>
              <a:t>sensors_data_streaming</a:t>
            </a:r>
            <a:endParaRPr kumimoji="0" lang="en-US" altLang="en-US" sz="800" b="0" i="0" u="none" strike="noStrike" cap="none" normalizeH="0" baseline="0" dirty="0" smtClean="0">
              <a:ln>
                <a:noFill/>
              </a:ln>
              <a:solidFill>
                <a:schemeClr val="accent1">
                  <a:lumMod val="60000"/>
                  <a:lumOff val="40000"/>
                </a:schemeClr>
              </a:solidFill>
              <a:effectLst/>
              <a:latin typeface="-apple-system"/>
            </a:endParaRPr>
          </a:p>
          <a:p>
            <a:pPr marR="0" lvl="0" algn="l" defTabSz="914400" rtl="0" eaLnBrk="0" fontAlgn="base" latinLnBrk="0" hangingPunct="0">
              <a:lnSpc>
                <a:spcPct val="100000"/>
              </a:lnSpc>
              <a:spcBef>
                <a:spcPct val="0"/>
              </a:spcBef>
              <a:spcAft>
                <a:spcPct val="0"/>
              </a:spcAft>
              <a:buClrTx/>
              <a:buSzTx/>
              <a:tabLst/>
            </a:pPr>
            <a:endParaRPr kumimoji="0" lang="en-US" altLang="en-US" sz="800" b="1" i="0" u="none" strike="noStrike" cap="none" normalizeH="0" baseline="0" dirty="0" smtClean="0">
              <a:ln>
                <a:noFill/>
              </a:ln>
              <a:solidFill>
                <a:srgbClr val="1F2328"/>
              </a:solidFill>
              <a:effectLst/>
              <a:latin typeface="-apple-system"/>
            </a:endParaRPr>
          </a:p>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smtClean="0">
                <a:ln>
                  <a:noFill/>
                </a:ln>
                <a:solidFill>
                  <a:srgbClr val="1F2328"/>
                </a:solidFill>
                <a:effectLst/>
                <a:latin typeface="-apple-system"/>
              </a:rPr>
              <a:t>2. Create a Virtual Environment</a:t>
            </a:r>
          </a:p>
          <a:p>
            <a:pPr marR="0" lvl="0" algn="l" defTabSz="914400" rtl="0" eaLnBrk="0" fontAlgn="base" latinLnBrk="0" hangingPunct="0">
              <a:lnSpc>
                <a:spcPct val="100000"/>
              </a:lnSpc>
              <a:spcBef>
                <a:spcPct val="0"/>
              </a:spcBef>
              <a:spcAft>
                <a:spcPct val="0"/>
              </a:spcAft>
              <a:buClrTx/>
              <a:buSzTx/>
              <a:tabLst/>
            </a:pPr>
            <a:r>
              <a:rPr lang="en-US" altLang="en-US" sz="800" dirty="0">
                <a:solidFill>
                  <a:srgbClr val="1F2328"/>
                </a:solidFill>
                <a:latin typeface="-apple-system"/>
              </a:rPr>
              <a:t> </a:t>
            </a:r>
            <a:r>
              <a:rPr lang="en-US" altLang="en-US" sz="800" dirty="0" smtClean="0">
                <a:solidFill>
                  <a:srgbClr val="1F2328"/>
                </a:solidFill>
                <a:latin typeface="-apple-system"/>
              </a:rPr>
              <a:t>    </a:t>
            </a:r>
            <a:r>
              <a:rPr kumimoji="0" lang="en-US" altLang="en-US" sz="800" b="0" i="0" u="none" strike="noStrike" cap="none" normalizeH="0" baseline="0" dirty="0" smtClean="0">
                <a:ln>
                  <a:noFill/>
                </a:ln>
                <a:solidFill>
                  <a:srgbClr val="1F2328"/>
                </a:solidFill>
                <a:effectLst/>
                <a:latin typeface="-apple-system"/>
              </a:rPr>
              <a:t>It's recommended to create a virtual environment to manage the Python dependencies for the project:</a:t>
            </a:r>
            <a:endParaRPr kumimoji="0" lang="en-US" altLang="en-US" sz="8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rgbClr val="1F2328"/>
                </a:solidFill>
                <a:effectLst/>
                <a:latin typeface="Monaspace Neon"/>
              </a:rPr>
              <a:t>        </a:t>
            </a:r>
            <a:r>
              <a:rPr kumimoji="0" lang="en-US" altLang="en-US" sz="800" b="0" i="0" u="none" strike="noStrike" cap="none" normalizeH="0" baseline="0" dirty="0" smtClean="0">
                <a:ln>
                  <a:noFill/>
                </a:ln>
                <a:solidFill>
                  <a:schemeClr val="accent1">
                    <a:lumMod val="60000"/>
                    <a:lumOff val="40000"/>
                  </a:schemeClr>
                </a:solidFill>
                <a:effectLst/>
                <a:latin typeface="Monaspace Neon"/>
              </a:rPr>
              <a:t>python -m </a:t>
            </a:r>
            <a:r>
              <a:rPr kumimoji="0" lang="en-US" altLang="en-US" sz="800" b="0" i="0" u="none" strike="noStrike" cap="none" normalizeH="0" baseline="0" dirty="0" err="1" smtClean="0">
                <a:ln>
                  <a:noFill/>
                </a:ln>
                <a:solidFill>
                  <a:schemeClr val="accent1">
                    <a:lumMod val="60000"/>
                    <a:lumOff val="40000"/>
                  </a:schemeClr>
                </a:solidFill>
                <a:effectLst/>
                <a:latin typeface="Monaspace Neon"/>
              </a:rPr>
              <a:t>venv</a:t>
            </a:r>
            <a:r>
              <a:rPr kumimoji="0" lang="en-US" altLang="en-US" sz="800" b="0" i="0" u="none" strike="noStrike" cap="none" normalizeH="0" baseline="0" dirty="0" smtClean="0">
                <a:ln>
                  <a:noFill/>
                </a:ln>
                <a:solidFill>
                  <a:schemeClr val="accent1">
                    <a:lumMod val="60000"/>
                    <a:lumOff val="40000"/>
                  </a:schemeClr>
                </a:solidFill>
                <a:effectLst/>
                <a:latin typeface="Monaspace Neon"/>
              </a:rPr>
              <a:t> </a:t>
            </a:r>
            <a:r>
              <a:rPr kumimoji="0" lang="en-US" altLang="en-US" sz="800" b="0" i="0" u="none" strike="noStrike" cap="none" normalizeH="0" baseline="0" dirty="0" err="1" smtClean="0">
                <a:ln>
                  <a:noFill/>
                </a:ln>
                <a:solidFill>
                  <a:schemeClr val="accent1">
                    <a:lumMod val="60000"/>
                    <a:lumOff val="40000"/>
                  </a:schemeClr>
                </a:solidFill>
                <a:effectLst/>
                <a:latin typeface="Monaspace Neon"/>
              </a:rPr>
              <a:t>myenv</a:t>
            </a:r>
            <a:endParaRPr kumimoji="0" lang="en-US" altLang="en-US" sz="800" b="0" i="0" u="none" strike="noStrike" cap="none" normalizeH="0" baseline="0" dirty="0" smtClean="0">
              <a:ln>
                <a:noFill/>
              </a:ln>
              <a:solidFill>
                <a:schemeClr val="accent1">
                  <a:lumMod val="60000"/>
                  <a:lumOff val="40000"/>
                </a:schemeClr>
              </a:solidFill>
              <a:effectLst/>
              <a:latin typeface="-apple-system"/>
            </a:endParaRPr>
          </a:p>
          <a:p>
            <a:pPr marR="0" lvl="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rgbClr val="1F2328"/>
                </a:solidFill>
                <a:effectLst/>
                <a:latin typeface="-apple-system"/>
              </a:rPr>
              <a:t>       Activate the virtual environment:</a:t>
            </a:r>
            <a:endParaRPr kumimoji="0" lang="en-US" altLang="en-US" sz="8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rgbClr val="1F2328"/>
                </a:solidFill>
                <a:effectLst/>
                <a:latin typeface="-apple-system"/>
              </a:rPr>
              <a:t>          On Windows: </a:t>
            </a:r>
            <a:r>
              <a:rPr kumimoji="0" lang="en-US" altLang="en-US" sz="800" b="0" i="0" u="none" strike="noStrike" cap="none" normalizeH="0" baseline="0" dirty="0" err="1" smtClean="0">
                <a:ln>
                  <a:noFill/>
                </a:ln>
                <a:solidFill>
                  <a:schemeClr val="accent1">
                    <a:lumMod val="60000"/>
                    <a:lumOff val="40000"/>
                  </a:schemeClr>
                </a:solidFill>
                <a:effectLst/>
                <a:latin typeface="Monaspace Neon"/>
              </a:rPr>
              <a:t>myvenv</a:t>
            </a:r>
            <a:r>
              <a:rPr kumimoji="0" lang="en-US" altLang="en-US" sz="800" b="0" i="0" u="none" strike="noStrike" cap="none" normalizeH="0" baseline="0" dirty="0" smtClean="0">
                <a:ln>
                  <a:noFill/>
                </a:ln>
                <a:solidFill>
                  <a:schemeClr val="accent1">
                    <a:lumMod val="60000"/>
                    <a:lumOff val="40000"/>
                  </a:schemeClr>
                </a:solidFill>
                <a:effectLst/>
                <a:latin typeface="Monaspace Neon"/>
              </a:rPr>
              <a:t>\Scripts\activate</a:t>
            </a:r>
            <a:endParaRPr kumimoji="0" lang="en-US" altLang="en-US" sz="800" b="0" i="0" u="none" strike="noStrike" cap="none" normalizeH="0" baseline="0" dirty="0" smtClean="0">
              <a:ln>
                <a:noFill/>
              </a:ln>
              <a:solidFill>
                <a:schemeClr val="accent1">
                  <a:lumMod val="60000"/>
                  <a:lumOff val="40000"/>
                </a:schemeClr>
              </a:solidFill>
              <a:effectLst/>
              <a:latin typeface="-apple-system"/>
            </a:endParaRPr>
          </a:p>
          <a:p>
            <a:pPr marR="0" lvl="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rgbClr val="1F2328"/>
                </a:solidFill>
                <a:effectLst/>
                <a:latin typeface="-apple-system"/>
              </a:rPr>
              <a:t>          On </a:t>
            </a:r>
            <a:r>
              <a:rPr kumimoji="0" lang="en-US" altLang="en-US" sz="800" b="0" i="0" u="none" strike="noStrike" cap="none" normalizeH="0" baseline="0" dirty="0" err="1" smtClean="0">
                <a:ln>
                  <a:noFill/>
                </a:ln>
                <a:solidFill>
                  <a:srgbClr val="1F2328"/>
                </a:solidFill>
                <a:effectLst/>
                <a:latin typeface="-apple-system"/>
              </a:rPr>
              <a:t>macOS</a:t>
            </a:r>
            <a:r>
              <a:rPr kumimoji="0" lang="en-US" altLang="en-US" sz="800" b="0" i="0" u="none" strike="noStrike" cap="none" normalizeH="0" baseline="0" dirty="0" smtClean="0">
                <a:ln>
                  <a:noFill/>
                </a:ln>
                <a:solidFill>
                  <a:srgbClr val="1F2328"/>
                </a:solidFill>
                <a:effectLst/>
                <a:latin typeface="-apple-system"/>
              </a:rPr>
              <a:t>/Linux: </a:t>
            </a:r>
            <a:r>
              <a:rPr kumimoji="0" lang="en-US" altLang="en-US" sz="800" b="0" i="0" u="none" strike="noStrike" cap="none" normalizeH="0" baseline="0" dirty="0" smtClean="0">
                <a:ln>
                  <a:noFill/>
                </a:ln>
                <a:solidFill>
                  <a:schemeClr val="accent1">
                    <a:lumMod val="60000"/>
                    <a:lumOff val="40000"/>
                  </a:schemeClr>
                </a:solidFill>
                <a:effectLst/>
                <a:latin typeface="Monaspace Neon"/>
              </a:rPr>
              <a:t>source </a:t>
            </a:r>
            <a:r>
              <a:rPr kumimoji="0" lang="en-US" altLang="en-US" sz="800" b="0" i="0" u="none" strike="noStrike" cap="none" normalizeH="0" baseline="0" dirty="0" err="1" smtClean="0">
                <a:ln>
                  <a:noFill/>
                </a:ln>
                <a:solidFill>
                  <a:schemeClr val="accent1">
                    <a:lumMod val="60000"/>
                    <a:lumOff val="40000"/>
                  </a:schemeClr>
                </a:solidFill>
                <a:effectLst/>
                <a:latin typeface="Monaspace Neon"/>
              </a:rPr>
              <a:t>myenv</a:t>
            </a:r>
            <a:r>
              <a:rPr kumimoji="0" lang="en-US" altLang="en-US" sz="800" b="0" i="0" u="none" strike="noStrike" cap="none" normalizeH="0" baseline="0" dirty="0" smtClean="0">
                <a:ln>
                  <a:noFill/>
                </a:ln>
                <a:solidFill>
                  <a:schemeClr val="accent1">
                    <a:lumMod val="60000"/>
                    <a:lumOff val="40000"/>
                  </a:schemeClr>
                </a:solidFill>
                <a:effectLst/>
                <a:latin typeface="Monaspace Neon"/>
              </a:rPr>
              <a:t>/bin/activate</a:t>
            </a:r>
            <a:endParaRPr lang="en-US" altLang="en-US" sz="800" dirty="0">
              <a:solidFill>
                <a:schemeClr val="accent1">
                  <a:lumMod val="60000"/>
                  <a:lumOff val="40000"/>
                </a:schemeClr>
              </a:solidFill>
              <a:latin typeface="-apple-system"/>
            </a:endParaRPr>
          </a:p>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smtClean="0">
                <a:ln>
                  <a:noFill/>
                </a:ln>
                <a:solidFill>
                  <a:schemeClr val="accent1">
                    <a:lumMod val="60000"/>
                    <a:lumOff val="40000"/>
                  </a:schemeClr>
                </a:solidFill>
                <a:effectLst/>
                <a:latin typeface="-apple-system"/>
              </a:rPr>
              <a:t>3.</a:t>
            </a:r>
            <a:r>
              <a:rPr kumimoji="0" lang="en-US" altLang="en-US" sz="800" b="1" i="0" u="none" strike="noStrike" cap="none" normalizeH="0" dirty="0" smtClean="0">
                <a:ln>
                  <a:noFill/>
                </a:ln>
                <a:solidFill>
                  <a:schemeClr val="accent1">
                    <a:lumMod val="60000"/>
                    <a:lumOff val="40000"/>
                  </a:schemeClr>
                </a:solidFill>
                <a:effectLst/>
                <a:latin typeface="-apple-system"/>
              </a:rPr>
              <a:t> </a:t>
            </a:r>
            <a:r>
              <a:rPr kumimoji="0" lang="en-US" altLang="en-US" sz="800" b="1" i="0" u="none" strike="noStrike" cap="none" normalizeH="0" baseline="0" dirty="0" smtClean="0">
                <a:ln>
                  <a:noFill/>
                </a:ln>
                <a:solidFill>
                  <a:srgbClr val="1F2328"/>
                </a:solidFill>
                <a:effectLst/>
                <a:latin typeface="-apple-system"/>
              </a:rPr>
              <a:t>Install Python Dependencies</a:t>
            </a:r>
          </a:p>
          <a:p>
            <a:pPr marR="0" lvl="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rgbClr val="1F2328"/>
                </a:solidFill>
                <a:effectLst/>
                <a:latin typeface="-apple-system"/>
              </a:rPr>
              <a:t>     Install the required Python dependencies:</a:t>
            </a:r>
            <a:endParaRPr kumimoji="0" lang="en-US" altLang="en-US" sz="8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chemeClr val="accent1">
                    <a:lumMod val="60000"/>
                    <a:lumOff val="40000"/>
                  </a:schemeClr>
                </a:solidFill>
                <a:effectLst/>
                <a:latin typeface="Monaspace Neon"/>
              </a:rPr>
              <a:t>                 pip install -r requirements.txt</a:t>
            </a:r>
            <a:endParaRPr kumimoji="0" lang="en-US" altLang="en-US" sz="800" b="0" i="0" u="none" strike="noStrike" cap="none" normalizeH="0" baseline="0" dirty="0" smtClean="0">
              <a:ln>
                <a:noFill/>
              </a:ln>
              <a:solidFill>
                <a:schemeClr val="accent1">
                  <a:lumMod val="60000"/>
                  <a:lumOff val="40000"/>
                </a:schemeClr>
              </a:solidFill>
              <a:effectLst/>
              <a:latin typeface="-apple-system"/>
            </a:endParaRPr>
          </a:p>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smtClean="0">
                <a:ln>
                  <a:noFill/>
                </a:ln>
                <a:solidFill>
                  <a:srgbClr val="1F2328"/>
                </a:solidFill>
                <a:effectLst/>
                <a:latin typeface="-apple-system"/>
              </a:rPr>
              <a:t>4. Start Docker</a:t>
            </a:r>
          </a:p>
          <a:p>
            <a:pPr marR="0" lvl="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rgbClr val="1F2328"/>
                </a:solidFill>
                <a:effectLst/>
                <a:latin typeface="-apple-system"/>
              </a:rPr>
              <a:t>     Make sure Docker is installed and running on your system.</a:t>
            </a:r>
            <a:endParaRPr kumimoji="0" lang="en-US" altLang="en-US" sz="8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smtClean="0">
                <a:ln>
                  <a:noFill/>
                </a:ln>
                <a:solidFill>
                  <a:srgbClr val="1F2328"/>
                </a:solidFill>
                <a:effectLst/>
                <a:latin typeface="-apple-system"/>
              </a:rPr>
              <a:t>5. Starting the System</a:t>
            </a:r>
          </a:p>
          <a:p>
            <a:pPr marR="0" lvl="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rgbClr val="1F2328"/>
                </a:solidFill>
                <a:effectLst/>
                <a:latin typeface="-apple-system"/>
              </a:rPr>
              <a:t>     Run the following command to launch the system:</a:t>
            </a:r>
            <a:endParaRPr kumimoji="0" lang="en-US" altLang="en-US" sz="800" b="0" i="0" u="none" strike="noStrike" cap="none" normalizeH="0" baseline="0" dirty="0" smtClean="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chemeClr val="accent1">
                    <a:lumMod val="60000"/>
                    <a:lumOff val="40000"/>
                  </a:schemeClr>
                </a:solidFill>
                <a:effectLst/>
                <a:latin typeface="Monaspace Neon"/>
              </a:rPr>
              <a:t>           </a:t>
            </a:r>
            <a:r>
              <a:rPr kumimoji="0" lang="en-US" altLang="en-US" sz="800" b="0" i="0" u="none" strike="noStrike" cap="none" normalizeH="0" baseline="0" dirty="0" err="1" smtClean="0">
                <a:ln>
                  <a:noFill/>
                </a:ln>
                <a:solidFill>
                  <a:schemeClr val="accent1">
                    <a:lumMod val="60000"/>
                    <a:lumOff val="40000"/>
                  </a:schemeClr>
                </a:solidFill>
                <a:effectLst/>
                <a:latin typeface="Monaspace Neon"/>
              </a:rPr>
              <a:t>docker</a:t>
            </a:r>
            <a:r>
              <a:rPr kumimoji="0" lang="en-US" altLang="en-US" sz="800" b="0" i="0" u="none" strike="noStrike" cap="none" normalizeH="0" baseline="0" dirty="0" smtClean="0">
                <a:ln>
                  <a:noFill/>
                </a:ln>
                <a:solidFill>
                  <a:schemeClr val="accent1">
                    <a:lumMod val="60000"/>
                    <a:lumOff val="40000"/>
                  </a:schemeClr>
                </a:solidFill>
                <a:effectLst/>
                <a:latin typeface="Monaspace Neon"/>
              </a:rPr>
              <a:t>-compose up --build</a:t>
            </a:r>
            <a:endParaRPr kumimoji="0" lang="en-US" altLang="en-US" sz="800" b="0" i="0" u="none" strike="noStrike" cap="none" normalizeH="0" baseline="0" dirty="0" smtClean="0">
              <a:ln>
                <a:noFill/>
              </a:ln>
              <a:solidFill>
                <a:schemeClr val="accent1">
                  <a:lumMod val="60000"/>
                  <a:lumOff val="40000"/>
                </a:schemeClr>
              </a:solidFill>
              <a:effectLst/>
              <a:latin typeface="-apple-system"/>
            </a:endParaRPr>
          </a:p>
          <a:p>
            <a:pPr marR="0" lvl="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smtClean="0">
                <a:ln>
                  <a:noFill/>
                </a:ln>
                <a:solidFill>
                  <a:srgbClr val="1F2328"/>
                </a:solidFill>
                <a:effectLst/>
                <a:latin typeface="-apple-system"/>
              </a:rPr>
              <a:t>6. </a:t>
            </a:r>
            <a:r>
              <a:rPr kumimoji="0" lang="en-US" altLang="en-US" sz="800" b="1" i="0" u="none" strike="noStrike" cap="none" normalizeH="0" baseline="0" dirty="0" err="1" smtClean="0">
                <a:ln>
                  <a:noFill/>
                </a:ln>
                <a:solidFill>
                  <a:srgbClr val="1F2328"/>
                </a:solidFill>
                <a:effectLst/>
                <a:latin typeface="-apple-system"/>
              </a:rPr>
              <a:t>InfluxDB</a:t>
            </a:r>
            <a:endParaRPr kumimoji="0" lang="en-US" altLang="en-US" sz="800" b="1" i="0" u="none" strike="noStrike" cap="none" normalizeH="0" baseline="0" dirty="0" smtClean="0">
              <a:ln>
                <a:noFill/>
              </a:ln>
              <a:solidFill>
                <a:srgbClr val="1F2328"/>
              </a:solidFill>
              <a:effectLst/>
              <a:latin typeface="-apple-system"/>
            </a:endParaRPr>
          </a:p>
          <a:p>
            <a:pPr marR="0" lvl="0" algn="l" defTabSz="914400" rtl="0" eaLnBrk="0" fontAlgn="base" latinLnBrk="0" hangingPunct="0">
              <a:lnSpc>
                <a:spcPct val="100000"/>
              </a:lnSpc>
              <a:spcBef>
                <a:spcPct val="0"/>
              </a:spcBef>
              <a:spcAft>
                <a:spcPct val="0"/>
              </a:spcAft>
              <a:buClrTx/>
              <a:buSzTx/>
              <a:tabLst/>
            </a:pPr>
            <a:r>
              <a:rPr lang="en-US" altLang="en-US" sz="800" dirty="0" smtClean="0">
                <a:solidFill>
                  <a:srgbClr val="1F2328"/>
                </a:solidFill>
                <a:latin typeface="-apple-system"/>
              </a:rPr>
              <a:t>   &gt; </a:t>
            </a:r>
            <a:r>
              <a:rPr kumimoji="0" lang="en-US" altLang="en-US" sz="800" b="0" i="0" u="none" strike="noStrike" cap="none" normalizeH="0" baseline="0" dirty="0" smtClean="0">
                <a:ln>
                  <a:noFill/>
                </a:ln>
                <a:solidFill>
                  <a:srgbClr val="1F2328"/>
                </a:solidFill>
                <a:effectLst/>
                <a:latin typeface="-apple-system"/>
              </a:rPr>
              <a:t>Access the </a:t>
            </a:r>
            <a:r>
              <a:rPr kumimoji="0" lang="en-US" altLang="en-US" sz="800" b="0" i="0" u="none" strike="noStrike" cap="none" normalizeH="0" baseline="0" dirty="0" err="1" smtClean="0">
                <a:ln>
                  <a:noFill/>
                </a:ln>
                <a:solidFill>
                  <a:srgbClr val="1F2328"/>
                </a:solidFill>
                <a:effectLst/>
                <a:latin typeface="-apple-system"/>
              </a:rPr>
              <a:t>InfluxDB</a:t>
            </a:r>
            <a:r>
              <a:rPr kumimoji="0" lang="en-US" altLang="en-US" sz="800" b="0" i="0" u="none" strike="noStrike" cap="none" normalizeH="0" baseline="0" dirty="0" smtClean="0">
                <a:ln>
                  <a:noFill/>
                </a:ln>
                <a:solidFill>
                  <a:srgbClr val="1F2328"/>
                </a:solidFill>
                <a:effectLst/>
                <a:latin typeface="-apple-system"/>
              </a:rPr>
              <a:t> dashboard at </a:t>
            </a:r>
            <a:r>
              <a:rPr kumimoji="0" lang="en-US" altLang="en-US" sz="800" b="0" i="0" u="sng" strike="noStrike" cap="none" normalizeH="0" baseline="0" dirty="0" smtClean="0">
                <a:ln>
                  <a:noFill/>
                </a:ln>
                <a:solidFill>
                  <a:srgbClr val="0969DA"/>
                </a:solidFill>
                <a:effectLst/>
                <a:latin typeface="-apple-system"/>
                <a:hlinkClick r:id="rId2"/>
              </a:rPr>
              <a:t>http://localhost:8086</a:t>
            </a:r>
            <a:r>
              <a:rPr kumimoji="0" lang="en-US" altLang="en-US" sz="800" b="0" i="0" u="none" strike="noStrike" cap="none" normalizeH="0" baseline="0" dirty="0" smtClean="0">
                <a:ln>
                  <a:noFill/>
                </a:ln>
                <a:solidFill>
                  <a:srgbClr val="1F2328"/>
                </a:solidFill>
                <a:effectLst/>
                <a:latin typeface="-apple-system"/>
              </a:rPr>
              <a:t> after starting Docker Compose.</a:t>
            </a:r>
          </a:p>
          <a:p>
            <a:pPr marL="0" marR="0" lvl="0" indent="0" algn="l" defTabSz="914400" rtl="0" eaLnBrk="0" fontAlgn="base" latinLnBrk="0" hangingPunct="0">
              <a:lnSpc>
                <a:spcPct val="100000"/>
              </a:lnSpc>
              <a:spcBef>
                <a:spcPct val="0"/>
              </a:spcBef>
              <a:spcAft>
                <a:spcPct val="0"/>
              </a:spcAft>
              <a:buClrTx/>
              <a:buSzTx/>
              <a:tabLst/>
            </a:pPr>
            <a:r>
              <a:rPr kumimoji="0" lang="en-US" altLang="en-US" sz="800" b="0" i="0" u="none" strike="noStrike" cap="none" normalizeH="0" baseline="0" dirty="0" smtClean="0">
                <a:ln>
                  <a:noFill/>
                </a:ln>
                <a:solidFill>
                  <a:srgbClr val="1F2328"/>
                </a:solidFill>
                <a:effectLst/>
                <a:latin typeface="-apple-system"/>
              </a:rPr>
              <a:t>   &gt;</a:t>
            </a:r>
            <a:r>
              <a:rPr kumimoji="0" lang="en-US" altLang="en-US" sz="800" b="0" i="0" u="none" strike="noStrike" cap="none" normalizeH="0" dirty="0" smtClean="0">
                <a:ln>
                  <a:noFill/>
                </a:ln>
                <a:solidFill>
                  <a:srgbClr val="1F2328"/>
                </a:solidFill>
                <a:effectLst/>
                <a:latin typeface="-apple-system"/>
              </a:rPr>
              <a:t> </a:t>
            </a:r>
            <a:r>
              <a:rPr kumimoji="0" lang="en-US" altLang="en-US" sz="800" b="0" i="0" u="none" strike="noStrike" cap="none" normalizeH="0" baseline="0" dirty="0" smtClean="0">
                <a:ln>
                  <a:noFill/>
                </a:ln>
                <a:solidFill>
                  <a:srgbClr val="1F2328"/>
                </a:solidFill>
                <a:effectLst/>
                <a:latin typeface="-apple-system"/>
              </a:rPr>
              <a:t>Default credentials: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Username: </a:t>
            </a:r>
            <a:r>
              <a:rPr kumimoji="0" lang="en-US" altLang="en-US" sz="800" b="0" i="0" u="none" strike="noStrike" cap="none" normalizeH="0" baseline="0" dirty="0" smtClean="0">
                <a:ln>
                  <a:noFill/>
                </a:ln>
                <a:solidFill>
                  <a:srgbClr val="1F2328"/>
                </a:solidFill>
                <a:effectLst/>
                <a:latin typeface="Monaspace Neon"/>
              </a:rPr>
              <a:t>admin</a:t>
            </a:r>
            <a:endParaRPr kumimoji="0" lang="en-US" altLang="en-US" sz="800" b="0" i="0" u="none" strike="noStrike" cap="none" normalizeH="0" baseline="0" dirty="0" smtClean="0">
              <a:ln>
                <a:noFill/>
              </a:ln>
              <a:solidFill>
                <a:srgbClr val="1F2328"/>
              </a:solidFill>
              <a:effectLst/>
              <a:latin typeface="-apple-system"/>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Password: </a:t>
            </a:r>
            <a:r>
              <a:rPr kumimoji="0" lang="en-US" altLang="en-US" sz="800" b="0" i="0" u="none" strike="noStrike" cap="none" normalizeH="0" baseline="0" dirty="0" smtClean="0">
                <a:ln>
                  <a:noFill/>
                </a:ln>
                <a:solidFill>
                  <a:srgbClr val="1F2328"/>
                </a:solidFill>
                <a:effectLst/>
                <a:latin typeface="Monaspace Neon"/>
              </a:rPr>
              <a:t>admin12345</a:t>
            </a:r>
            <a:r>
              <a:rPr kumimoji="0" lang="en-US" altLang="en-US" sz="800" b="0" i="0" u="none" strike="noStrike" cap="none" normalizeH="0" baseline="0" dirty="0" smtClean="0">
                <a:ln>
                  <a:noFill/>
                </a:ln>
                <a:solidFill>
                  <a:srgbClr val="1F2328"/>
                </a:solidFill>
                <a:effectLst/>
                <a:latin typeface="-apple-system"/>
              </a:rPr>
              <a:t>Create an </a:t>
            </a:r>
            <a:r>
              <a:rPr kumimoji="0" lang="en-US" altLang="en-US" sz="800" b="1" i="0" u="none" strike="noStrike" cap="none" normalizeH="0" baseline="0" dirty="0" smtClean="0">
                <a:ln>
                  <a:noFill/>
                </a:ln>
                <a:solidFill>
                  <a:srgbClr val="1F2328"/>
                </a:solidFill>
                <a:effectLst/>
                <a:latin typeface="-apple-system"/>
              </a:rPr>
              <a:t>API Token</a:t>
            </a:r>
            <a:r>
              <a:rPr kumimoji="0" lang="en-US" altLang="en-US" sz="800" b="0" i="0" u="none" strike="noStrike" cap="none" normalizeH="0" baseline="0" dirty="0" smtClean="0">
                <a:ln>
                  <a:noFill/>
                </a:ln>
                <a:solidFill>
                  <a:srgbClr val="1F2328"/>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Navigate to </a:t>
            </a:r>
            <a:r>
              <a:rPr kumimoji="0" lang="en-US" altLang="en-US" sz="800" b="1" i="0" u="none" strike="noStrike" cap="none" normalizeH="0" baseline="0" dirty="0" err="1" smtClean="0">
                <a:ln>
                  <a:noFill/>
                </a:ln>
                <a:solidFill>
                  <a:srgbClr val="1F2328"/>
                </a:solidFill>
                <a:effectLst/>
                <a:latin typeface="-apple-system"/>
              </a:rPr>
              <a:t>InfluxDB</a:t>
            </a:r>
            <a:r>
              <a:rPr kumimoji="0" lang="en-US" altLang="en-US" sz="800" b="1" i="0" u="none" strike="noStrike" cap="none" normalizeH="0" baseline="0" dirty="0" smtClean="0">
                <a:ln>
                  <a:noFill/>
                </a:ln>
                <a:solidFill>
                  <a:srgbClr val="1F2328"/>
                </a:solidFill>
                <a:effectLst/>
                <a:latin typeface="-apple-system"/>
              </a:rPr>
              <a:t> CLI → Initialize Client → Copy the Token</a:t>
            </a:r>
            <a:r>
              <a:rPr kumimoji="0" lang="en-US" altLang="en-US" sz="800" b="0" i="0" u="none" strike="noStrike" cap="none" normalizeH="0" baseline="0" dirty="0" smtClean="0">
                <a:ln>
                  <a:noFill/>
                </a:ln>
                <a:solidFill>
                  <a:srgbClr val="1F2328"/>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Use this token in the </a:t>
            </a:r>
            <a:r>
              <a:rPr kumimoji="0" lang="en-US" altLang="en-US" sz="800" b="0" i="0" u="none" strike="noStrike" cap="none" normalizeH="0" baseline="0" dirty="0" err="1" smtClean="0">
                <a:ln>
                  <a:noFill/>
                </a:ln>
                <a:solidFill>
                  <a:srgbClr val="1F2328"/>
                </a:solidFill>
                <a:effectLst/>
                <a:latin typeface="-apple-system"/>
              </a:rPr>
              <a:t>InfluxDB</a:t>
            </a:r>
            <a:r>
              <a:rPr kumimoji="0" lang="en-US" altLang="en-US" sz="800" b="0" i="0" u="none" strike="noStrike" cap="none" normalizeH="0" baseline="0" dirty="0" smtClean="0">
                <a:ln>
                  <a:noFill/>
                </a:ln>
                <a:solidFill>
                  <a:srgbClr val="1F2328"/>
                </a:solidFill>
                <a:effectLst/>
                <a:latin typeface="-apple-system"/>
              </a:rPr>
              <a:t> Consumer API configuration.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smtClean="0">
              <a:ln>
                <a:noFill/>
              </a:ln>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smtClean="0">
                <a:ln>
                  <a:noFill/>
                </a:ln>
                <a:solidFill>
                  <a:srgbClr val="1F2328"/>
                </a:solidFill>
                <a:effectLst/>
                <a:latin typeface="-apple-system"/>
              </a:rPr>
              <a:t>7. MongoDB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MongoDB uses the default database (</a:t>
            </a:r>
            <a:r>
              <a:rPr kumimoji="0" lang="en-US" altLang="en-US" sz="800" b="0" i="0" u="none" strike="noStrike" cap="none" normalizeH="0" baseline="0" dirty="0" err="1" smtClean="0">
                <a:ln>
                  <a:noFill/>
                </a:ln>
                <a:solidFill>
                  <a:srgbClr val="1F2328"/>
                </a:solidFill>
                <a:effectLst/>
                <a:latin typeface="Monaspace Neon"/>
              </a:rPr>
              <a:t>sensor_data</a:t>
            </a:r>
            <a:r>
              <a:rPr kumimoji="0" lang="en-US" altLang="en-US" sz="800" b="0" i="0" u="none" strike="noStrike" cap="none" normalizeH="0" baseline="0" dirty="0" smtClean="0">
                <a:ln>
                  <a:noFill/>
                </a:ln>
                <a:solidFill>
                  <a:srgbClr val="1F2328"/>
                </a:solidFill>
                <a:effectLst/>
                <a:latin typeface="-apple-system"/>
              </a:rPr>
              <a:t>) and collection (</a:t>
            </a:r>
            <a:r>
              <a:rPr kumimoji="0" lang="en-US" altLang="en-US" sz="800" b="0" i="0" u="none" strike="noStrike" cap="none" normalizeH="0" baseline="0" dirty="0" err="1" smtClean="0">
                <a:ln>
                  <a:noFill/>
                </a:ln>
                <a:solidFill>
                  <a:srgbClr val="1F2328"/>
                </a:solidFill>
                <a:effectLst/>
                <a:latin typeface="Monaspace Neon"/>
              </a:rPr>
              <a:t>sensor_data</a:t>
            </a:r>
            <a:r>
              <a:rPr kumimoji="0" lang="en-US" altLang="en-US" sz="800" b="0" i="0" u="none" strike="noStrike" cap="none" normalizeH="0" baseline="0" dirty="0" smtClean="0">
                <a:ln>
                  <a:noFill/>
                </a:ln>
                <a:solidFill>
                  <a:srgbClr val="1F2328"/>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No additional configuration is required.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smtClean="0">
              <a:ln>
                <a:noFill/>
              </a:ln>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smtClean="0">
                <a:ln>
                  <a:noFill/>
                </a:ln>
                <a:solidFill>
                  <a:srgbClr val="1F2328"/>
                </a:solidFill>
                <a:effectLst/>
                <a:latin typeface="-apple-system"/>
              </a:rPr>
              <a:t>8. APIs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APIs are accessible via localhost as configured in the </a:t>
            </a:r>
            <a:r>
              <a:rPr kumimoji="0" lang="en-US" altLang="en-US" sz="800" b="0" i="0" u="none" strike="noStrike" cap="none" normalizeH="0" baseline="0" dirty="0" err="1" smtClean="0">
                <a:ln>
                  <a:noFill/>
                </a:ln>
                <a:solidFill>
                  <a:srgbClr val="1F2328"/>
                </a:solidFill>
                <a:effectLst/>
                <a:latin typeface="Monaspace Neon"/>
              </a:rPr>
              <a:t>docker-compose.yml</a:t>
            </a:r>
            <a:r>
              <a:rPr kumimoji="0" lang="en-US" altLang="en-US" sz="800" b="0" i="0" u="none" strike="noStrike" cap="none" normalizeH="0" baseline="0" dirty="0" smtClean="0">
                <a:ln>
                  <a:noFill/>
                </a:ln>
                <a:solidFill>
                  <a:srgbClr val="1F2328"/>
                </a:solidFill>
                <a:effectLst/>
                <a:latin typeface="-apple-system"/>
              </a:rPr>
              <a:t> file.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err="1" smtClean="0">
                <a:ln>
                  <a:noFill/>
                </a:ln>
                <a:solidFill>
                  <a:srgbClr val="1F2328"/>
                </a:solidFill>
                <a:effectLst/>
                <a:latin typeface="-apple-system"/>
              </a:rPr>
              <a:t>InfluxDB</a:t>
            </a:r>
            <a:r>
              <a:rPr kumimoji="0" lang="en-US" altLang="en-US" sz="800" b="1" i="0" u="none" strike="noStrike" cap="none" normalizeH="0" baseline="0" dirty="0" smtClean="0">
                <a:ln>
                  <a:noFill/>
                </a:ln>
                <a:solidFill>
                  <a:srgbClr val="1F2328"/>
                </a:solidFill>
                <a:effectLst/>
                <a:latin typeface="-apple-system"/>
              </a:rPr>
              <a:t> Consumer API</a:t>
            </a:r>
            <a:r>
              <a:rPr kumimoji="0" lang="en-US" altLang="en-US" sz="800" b="0" i="0" u="none" strike="noStrike" cap="none" normalizeH="0" baseline="0" dirty="0" smtClean="0">
                <a:ln>
                  <a:noFill/>
                </a:ln>
                <a:solidFill>
                  <a:srgbClr val="1F2328"/>
                </a:solidFill>
                <a:effectLst/>
                <a:latin typeface="-apple-system"/>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Access the </a:t>
            </a:r>
            <a:r>
              <a:rPr kumimoji="0" lang="en-US" altLang="en-US" sz="800" b="0" i="0" u="none" strike="noStrike" cap="none" normalizeH="0" baseline="0" dirty="0" err="1" smtClean="0">
                <a:ln>
                  <a:noFill/>
                </a:ln>
                <a:solidFill>
                  <a:srgbClr val="1F2328"/>
                </a:solidFill>
                <a:effectLst/>
                <a:latin typeface="-apple-system"/>
              </a:rPr>
              <a:t>InfluxDB</a:t>
            </a:r>
            <a:r>
              <a:rPr kumimoji="0" lang="en-US" altLang="en-US" sz="800" b="0" i="0" u="none" strike="noStrike" cap="none" normalizeH="0" baseline="0" dirty="0" smtClean="0">
                <a:ln>
                  <a:noFill/>
                </a:ln>
                <a:solidFill>
                  <a:srgbClr val="1F2328"/>
                </a:solidFill>
                <a:effectLst/>
                <a:latin typeface="-apple-system"/>
              </a:rPr>
              <a:t> Consumer App at </a:t>
            </a:r>
            <a:r>
              <a:rPr kumimoji="0" lang="en-US" altLang="en-US" sz="800" b="0" i="0" u="sng" strike="noStrike" cap="none" normalizeH="0" baseline="0" dirty="0" smtClean="0">
                <a:ln>
                  <a:noFill/>
                </a:ln>
                <a:solidFill>
                  <a:srgbClr val="0969DA"/>
                </a:solidFill>
                <a:effectLst/>
                <a:latin typeface="-apple-system"/>
                <a:hlinkClick r:id="rId3"/>
              </a:rPr>
              <a:t>http://localhost:5000</a:t>
            </a:r>
            <a:r>
              <a:rPr kumimoji="0" lang="en-US" altLang="en-US" sz="800" b="0" i="0" u="none" strike="noStrike" cap="none" normalizeH="0" baseline="0" dirty="0" smtClean="0">
                <a:ln>
                  <a:noFill/>
                </a:ln>
                <a:solidFill>
                  <a:srgbClr val="1F2328"/>
                </a:solidFill>
                <a:effectLst/>
                <a:latin typeface="-apple-system"/>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smtClean="0">
                <a:ln>
                  <a:noFill/>
                </a:ln>
                <a:solidFill>
                  <a:srgbClr val="1F2328"/>
                </a:solidFill>
                <a:effectLst/>
                <a:latin typeface="-apple-system"/>
              </a:rPr>
              <a:t>MongoDB Consumer API</a:t>
            </a:r>
            <a:r>
              <a:rPr kumimoji="0" lang="en-US" altLang="en-US" sz="800" b="0" i="0" u="none" strike="noStrike" cap="none" normalizeH="0" baseline="0" dirty="0" smtClean="0">
                <a:ln>
                  <a:noFill/>
                </a:ln>
                <a:solidFill>
                  <a:srgbClr val="1F2328"/>
                </a:solidFill>
                <a:effectLst/>
                <a:latin typeface="-apple-system"/>
              </a:rPr>
              <a:t>:</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Access the MongoDB Consumer App at </a:t>
            </a:r>
            <a:r>
              <a:rPr kumimoji="0" lang="en-US" altLang="en-US" sz="800" b="0" i="0" u="sng" strike="noStrike" cap="none" normalizeH="0" baseline="0" dirty="0" smtClean="0">
                <a:ln>
                  <a:noFill/>
                </a:ln>
                <a:solidFill>
                  <a:srgbClr val="0969DA"/>
                </a:solidFill>
                <a:effectLst/>
                <a:latin typeface="-apple-system"/>
                <a:hlinkClick r:id="rId4"/>
              </a:rPr>
              <a:t>http://localhost:5001</a:t>
            </a:r>
            <a:r>
              <a:rPr kumimoji="0" lang="en-US" altLang="en-US" sz="800" b="0" i="0" u="none" strike="noStrike" cap="none" normalizeH="0" baseline="0" dirty="0" smtClean="0">
                <a:ln>
                  <a:noFill/>
                </a:ln>
                <a:solidFill>
                  <a:srgbClr val="1F2328"/>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You can also interact with the APIs using scripts located in the </a:t>
            </a:r>
            <a:r>
              <a:rPr kumimoji="0" lang="en-US" altLang="en-US" sz="800" b="0" i="0" u="none" strike="noStrike" cap="none" normalizeH="0" baseline="0" dirty="0" err="1" smtClean="0">
                <a:ln>
                  <a:noFill/>
                </a:ln>
                <a:solidFill>
                  <a:srgbClr val="1F2328"/>
                </a:solidFill>
                <a:effectLst/>
                <a:latin typeface="Monaspace Neon"/>
              </a:rPr>
              <a:t>APIs_Requests</a:t>
            </a:r>
            <a:r>
              <a:rPr kumimoji="0" lang="en-US" altLang="en-US" sz="800" b="0" i="0" u="none" strike="noStrike" cap="none" normalizeH="0" baseline="0" dirty="0" smtClean="0">
                <a:ln>
                  <a:noFill/>
                </a:ln>
                <a:solidFill>
                  <a:srgbClr val="1F2328"/>
                </a:solidFill>
                <a:effectLst/>
                <a:latin typeface="Monaspace Neon"/>
              </a:rPr>
              <a:t>/</a:t>
            </a:r>
            <a:r>
              <a:rPr kumimoji="0" lang="en-US" altLang="en-US" sz="800" b="0" i="0" u="none" strike="noStrike" cap="none" normalizeH="0" baseline="0" dirty="0" smtClean="0">
                <a:ln>
                  <a:noFill/>
                </a:ln>
                <a:solidFill>
                  <a:srgbClr val="1F2328"/>
                </a:solidFill>
                <a:effectLst/>
                <a:latin typeface="-apple-system"/>
              </a:rPr>
              <a:t> directory.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1" i="0" u="none" strike="noStrike" cap="none" normalizeH="0" baseline="0" dirty="0" smtClean="0">
              <a:ln>
                <a:noFill/>
              </a:ln>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smtClean="0">
                <a:ln>
                  <a:noFill/>
                </a:ln>
                <a:solidFill>
                  <a:srgbClr val="1F2328"/>
                </a:solidFill>
                <a:effectLst/>
                <a:latin typeface="-apple-system"/>
              </a:rPr>
              <a:t>9. </a:t>
            </a:r>
            <a:r>
              <a:rPr kumimoji="0" lang="en-US" altLang="en-US" sz="800" b="1" i="0" u="none" strike="noStrike" cap="none" normalizeH="0" baseline="0" dirty="0" err="1" smtClean="0">
                <a:ln>
                  <a:noFill/>
                </a:ln>
                <a:solidFill>
                  <a:srgbClr val="1F2328"/>
                </a:solidFill>
                <a:effectLst/>
                <a:latin typeface="-apple-system"/>
              </a:rPr>
              <a:t>Grafana</a:t>
            </a:r>
            <a:endParaRPr kumimoji="0" lang="en-US" altLang="en-US" sz="800" b="1" i="0" u="none" strike="noStrike" cap="none" normalizeH="0" baseline="0" dirty="0" smtClean="0">
              <a:ln>
                <a:noFill/>
              </a:ln>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Access </a:t>
            </a:r>
            <a:r>
              <a:rPr kumimoji="0" lang="en-US" altLang="en-US" sz="800" b="0" i="0" u="none" strike="noStrike" cap="none" normalizeH="0" baseline="0" dirty="0" err="1" smtClean="0">
                <a:ln>
                  <a:noFill/>
                </a:ln>
                <a:solidFill>
                  <a:srgbClr val="1F2328"/>
                </a:solidFill>
                <a:effectLst/>
                <a:latin typeface="-apple-system"/>
              </a:rPr>
              <a:t>Grafana</a:t>
            </a:r>
            <a:r>
              <a:rPr kumimoji="0" lang="en-US" altLang="en-US" sz="800" b="0" i="0" u="none" strike="noStrike" cap="none" normalizeH="0" baseline="0" dirty="0" smtClean="0">
                <a:ln>
                  <a:noFill/>
                </a:ln>
                <a:solidFill>
                  <a:srgbClr val="1F2328"/>
                </a:solidFill>
                <a:effectLst/>
                <a:latin typeface="-apple-system"/>
              </a:rPr>
              <a:t> at </a:t>
            </a:r>
            <a:r>
              <a:rPr kumimoji="0" lang="en-US" altLang="en-US" sz="800" b="0" i="0" u="sng" strike="noStrike" cap="none" normalizeH="0" baseline="0" dirty="0" smtClean="0">
                <a:ln>
                  <a:noFill/>
                </a:ln>
                <a:solidFill>
                  <a:srgbClr val="0969DA"/>
                </a:solidFill>
                <a:effectLst/>
                <a:latin typeface="-apple-system"/>
                <a:hlinkClick r:id="rId5"/>
              </a:rPr>
              <a:t>http://localhost:3000</a:t>
            </a:r>
            <a:r>
              <a:rPr kumimoji="0" lang="en-US" altLang="en-US" sz="800" b="0" i="0" u="none" strike="noStrike" cap="none" normalizeH="0" baseline="0" dirty="0" smtClean="0">
                <a:ln>
                  <a:noFill/>
                </a:ln>
                <a:solidFill>
                  <a:srgbClr val="1F2328"/>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Add data sources: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err="1" smtClean="0">
                <a:ln>
                  <a:noFill/>
                </a:ln>
                <a:solidFill>
                  <a:srgbClr val="1F2328"/>
                </a:solidFill>
                <a:effectLst/>
                <a:latin typeface="-apple-system"/>
              </a:rPr>
              <a:t>InfluxDB</a:t>
            </a:r>
            <a:r>
              <a:rPr kumimoji="0" lang="en-US" altLang="en-US" sz="800" b="0" i="0" u="none" strike="noStrike" cap="none" normalizeH="0" baseline="0" dirty="0" smtClean="0">
                <a:ln>
                  <a:noFill/>
                </a:ln>
                <a:solidFill>
                  <a:srgbClr val="1F2328"/>
                </a:solidFill>
                <a:effectLst/>
                <a:latin typeface="-apple-system"/>
              </a:rPr>
              <a:t>: Configure it with the credentials and token created earlier.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800" b="1" i="0" u="none" strike="noStrike" cap="none" normalizeH="0" baseline="0" dirty="0" smtClean="0">
                <a:ln>
                  <a:noFill/>
                </a:ln>
                <a:solidFill>
                  <a:srgbClr val="1F2328"/>
                </a:solidFill>
                <a:effectLst/>
                <a:latin typeface="-apple-system"/>
              </a:rPr>
              <a:t>MongoDB</a:t>
            </a:r>
            <a:r>
              <a:rPr kumimoji="0" lang="en-US" altLang="en-US" sz="800" b="0" i="0" u="none" strike="noStrike" cap="none" normalizeH="0" baseline="0" dirty="0" smtClean="0">
                <a:ln>
                  <a:noFill/>
                </a:ln>
                <a:solidFill>
                  <a:srgbClr val="1F2328"/>
                </a:solidFill>
                <a:effectLst/>
                <a:latin typeface="-apple-system"/>
              </a:rPr>
              <a:t>: Use the </a:t>
            </a:r>
            <a:r>
              <a:rPr kumimoji="0" lang="en-US" altLang="en-US" sz="800" b="1" i="0" u="none" strike="noStrike" cap="none" normalizeH="0" baseline="0" dirty="0" smtClean="0">
                <a:ln>
                  <a:noFill/>
                </a:ln>
                <a:solidFill>
                  <a:srgbClr val="1F2328"/>
                </a:solidFill>
                <a:effectLst/>
                <a:latin typeface="-apple-system"/>
              </a:rPr>
              <a:t>MongoDB Data Source Plugin</a:t>
            </a:r>
            <a:r>
              <a:rPr kumimoji="0" lang="en-US" altLang="en-US" sz="800" b="0" i="0" u="none" strike="noStrike" cap="none" normalizeH="0" baseline="0" dirty="0" smtClean="0">
                <a:ln>
                  <a:noFill/>
                </a:ln>
                <a:solidFill>
                  <a:srgbClr val="1F2328"/>
                </a:solidFill>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800" b="0" i="0" u="none" strike="noStrike" cap="none" normalizeH="0" baseline="0" dirty="0" smtClean="0">
                <a:ln>
                  <a:noFill/>
                </a:ln>
                <a:solidFill>
                  <a:srgbClr val="1F2328"/>
                </a:solidFill>
                <a:effectLst/>
                <a:latin typeface="-apple-system"/>
              </a:rPr>
              <a:t>Create dashboards with custom visualizations.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p:txBody>
      </p:sp>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a:t>
            </a:r>
            <a:r>
              <a:rPr lang="en-US" dirty="0" smtClean="0">
                <a:solidFill>
                  <a:schemeClr val="bg1">
                    <a:lumMod val="65000"/>
                  </a:schemeClr>
                </a:solidFill>
              </a:rPr>
              <a:t>&gt;&gt;</a:t>
            </a:r>
            <a:endParaRPr lang="en-US" dirty="0">
              <a:solidFill>
                <a:schemeClr val="bg1">
                  <a:lumMod val="65000"/>
                </a:schemeClr>
              </a:solidFill>
            </a:endParaRPr>
          </a:p>
        </p:txBody>
      </p:sp>
      <p:sp>
        <p:nvSpPr>
          <p:cNvPr id="6" name="Title 1"/>
          <p:cNvSpPr txBox="1">
            <a:spLocks/>
          </p:cNvSpPr>
          <p:nvPr/>
        </p:nvSpPr>
        <p:spPr>
          <a:xfrm>
            <a:off x="1848782" y="78929"/>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Sensors Data Streaming</a:t>
            </a:r>
            <a:endParaRPr lang="en-US" dirty="0"/>
          </a:p>
        </p:txBody>
      </p:sp>
      <p:sp>
        <p:nvSpPr>
          <p:cNvPr id="7" name="Rectangle 6"/>
          <p:cNvSpPr/>
          <p:nvPr/>
        </p:nvSpPr>
        <p:spPr>
          <a:xfrm>
            <a:off x="78639" y="648534"/>
            <a:ext cx="2054217" cy="369332"/>
          </a:xfrm>
          <a:prstGeom prst="rect">
            <a:avLst/>
          </a:prstGeom>
        </p:spPr>
        <p:txBody>
          <a:bodyPr wrap="none">
            <a:spAutoFit/>
          </a:bodyPr>
          <a:lstStyle/>
          <a:p>
            <a:r>
              <a:rPr lang="en-US" b="1" dirty="0"/>
              <a:t>Configuration Steps</a:t>
            </a:r>
          </a:p>
        </p:txBody>
      </p:sp>
      <p:sp>
        <p:nvSpPr>
          <p:cNvPr id="9" name="Rectangle 8"/>
          <p:cNvSpPr>
            <a:spLocks noChangeArrowheads="1"/>
          </p:cNvSpPr>
          <p:nvPr/>
        </p:nvSpPr>
        <p:spPr bwMode="auto">
          <a:xfrm>
            <a:off x="6887033" y="1017866"/>
            <a:ext cx="4925740" cy="129256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0" tIns="152352"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lvl="0" indent="-228600">
              <a:buFont typeface="+mj-lt"/>
              <a:buAutoNum type="arabicPeriod"/>
            </a:pPr>
            <a:r>
              <a:rPr lang="en-US" altLang="en-US" sz="800" dirty="0"/>
              <a:t>Starting the Pipeline</a:t>
            </a:r>
            <a:r>
              <a:rPr lang="en-US" altLang="en-US" sz="800" dirty="0" smtClean="0"/>
              <a:t>: When </a:t>
            </a:r>
            <a:r>
              <a:rPr lang="en-US" altLang="en-US" sz="800" dirty="0"/>
              <a:t>a pipeline is started in a given consumer API (</a:t>
            </a:r>
            <a:r>
              <a:rPr lang="en-US" altLang="en-US" sz="800" dirty="0" err="1"/>
              <a:t>InfluxDB</a:t>
            </a:r>
            <a:r>
              <a:rPr lang="en-US" altLang="en-US" sz="800" dirty="0"/>
              <a:t> or MongoDB), the API first calls the Kafka Producer.</a:t>
            </a:r>
          </a:p>
          <a:p>
            <a:pPr marL="228600" lvl="0" indent="-228600">
              <a:buFont typeface="+mj-lt"/>
              <a:buAutoNum type="arabicPeriod"/>
            </a:pPr>
            <a:r>
              <a:rPr lang="en-US" altLang="en-US" sz="800" dirty="0" smtClean="0"/>
              <a:t>Data </a:t>
            </a:r>
            <a:r>
              <a:rPr lang="en-US" altLang="en-US" sz="800" dirty="0"/>
              <a:t>Collection</a:t>
            </a:r>
            <a:r>
              <a:rPr lang="en-US" altLang="en-US" sz="800" dirty="0" smtClean="0"/>
              <a:t>: The </a:t>
            </a:r>
            <a:r>
              <a:rPr lang="en-US" altLang="en-US" sz="800" dirty="0"/>
              <a:t>Kafka Producer retrieves real-time sensor data from the </a:t>
            </a:r>
            <a:r>
              <a:rPr lang="en-US" altLang="en-US" sz="800" dirty="0" err="1"/>
              <a:t>SensorServer</a:t>
            </a:r>
            <a:r>
              <a:rPr lang="en-US" altLang="en-US" sz="800" dirty="0"/>
              <a:t> app, which streams data via </a:t>
            </a:r>
            <a:r>
              <a:rPr lang="en-US" altLang="en-US" sz="800" dirty="0" err="1"/>
              <a:t>WebSocket</a:t>
            </a:r>
            <a:r>
              <a:rPr lang="en-US" altLang="en-US" sz="800" dirty="0"/>
              <a:t>.</a:t>
            </a:r>
          </a:p>
          <a:p>
            <a:pPr marL="228600" lvl="0" indent="-228600">
              <a:buFont typeface="+mj-lt"/>
              <a:buAutoNum type="arabicPeriod"/>
            </a:pPr>
            <a:r>
              <a:rPr lang="en-US" altLang="en-US" sz="800" dirty="0" smtClean="0"/>
              <a:t>Data </a:t>
            </a:r>
            <a:r>
              <a:rPr lang="en-US" altLang="en-US" sz="800" dirty="0"/>
              <a:t>Streaming</a:t>
            </a:r>
            <a:r>
              <a:rPr lang="en-US" altLang="en-US" sz="800" dirty="0" smtClean="0"/>
              <a:t>:  The </a:t>
            </a:r>
            <a:r>
              <a:rPr lang="en-US" altLang="en-US" sz="800" dirty="0"/>
              <a:t>data from the phone's sensors is sent to the corresponding Kafka topic (sensor-data-</a:t>
            </a:r>
            <a:r>
              <a:rPr lang="en-US" altLang="en-US" sz="800" dirty="0" err="1"/>
              <a:t>influxdb</a:t>
            </a:r>
            <a:r>
              <a:rPr lang="en-US" altLang="en-US" sz="800" dirty="0"/>
              <a:t> for </a:t>
            </a:r>
            <a:r>
              <a:rPr lang="en-US" altLang="en-US" sz="800" dirty="0" err="1"/>
              <a:t>InfluxDB</a:t>
            </a:r>
            <a:r>
              <a:rPr lang="en-US" altLang="en-US" sz="800" dirty="0"/>
              <a:t> or </a:t>
            </a:r>
            <a:r>
              <a:rPr lang="en-US" altLang="en-US" sz="800" dirty="0" smtClean="0"/>
              <a:t> sensor-data-</a:t>
            </a:r>
            <a:r>
              <a:rPr lang="en-US" altLang="en-US" sz="800" dirty="0" err="1" smtClean="0"/>
              <a:t>mongodb</a:t>
            </a:r>
            <a:r>
              <a:rPr lang="en-US" altLang="en-US" sz="800" dirty="0" smtClean="0"/>
              <a:t> </a:t>
            </a:r>
            <a:r>
              <a:rPr lang="en-US" altLang="en-US" sz="800" dirty="0"/>
              <a:t>for MongoDB).</a:t>
            </a:r>
          </a:p>
          <a:p>
            <a:pPr marL="228600" lvl="0" indent="-228600">
              <a:buFont typeface="+mj-lt"/>
              <a:buAutoNum type="arabicPeriod"/>
            </a:pPr>
            <a:r>
              <a:rPr lang="en-US" altLang="en-US" sz="800" dirty="0"/>
              <a:t>Data Storage</a:t>
            </a:r>
            <a:r>
              <a:rPr lang="en-US" altLang="en-US" sz="800" dirty="0" smtClean="0"/>
              <a:t>: The </a:t>
            </a:r>
            <a:r>
              <a:rPr lang="en-US" altLang="en-US" sz="800" dirty="0"/>
              <a:t>API then consumes data from the Kafka topic. The data is processed and then stored in the respective database (</a:t>
            </a:r>
            <a:r>
              <a:rPr lang="en-US" altLang="en-US" sz="800" dirty="0" err="1"/>
              <a:t>InfluxDB</a:t>
            </a:r>
            <a:r>
              <a:rPr lang="en-US" altLang="en-US" sz="800" dirty="0"/>
              <a:t> or MongoDB).</a:t>
            </a:r>
          </a:p>
        </p:txBody>
      </p:sp>
      <p:sp>
        <p:nvSpPr>
          <p:cNvPr id="10" name="Rectangle 9"/>
          <p:cNvSpPr/>
          <p:nvPr/>
        </p:nvSpPr>
        <p:spPr>
          <a:xfrm>
            <a:off x="6780567" y="730908"/>
            <a:ext cx="1210716" cy="369332"/>
          </a:xfrm>
          <a:prstGeom prst="rect">
            <a:avLst/>
          </a:prstGeom>
        </p:spPr>
        <p:txBody>
          <a:bodyPr wrap="none">
            <a:spAutoFit/>
          </a:bodyPr>
          <a:lstStyle/>
          <a:p>
            <a:r>
              <a:rPr lang="en-US" b="1" dirty="0" smtClean="0"/>
              <a:t>Work Flow</a:t>
            </a:r>
            <a:endParaRPr lang="en-US" b="1" dirty="0"/>
          </a:p>
        </p:txBody>
      </p:sp>
      <p:sp>
        <p:nvSpPr>
          <p:cNvPr id="11" name="Rectangle 10"/>
          <p:cNvSpPr/>
          <p:nvPr/>
        </p:nvSpPr>
        <p:spPr>
          <a:xfrm>
            <a:off x="6887033" y="2412723"/>
            <a:ext cx="5163016" cy="369332"/>
          </a:xfrm>
          <a:prstGeom prst="rect">
            <a:avLst/>
          </a:prstGeom>
        </p:spPr>
        <p:txBody>
          <a:bodyPr wrap="none">
            <a:spAutoFit/>
          </a:bodyPr>
          <a:lstStyle/>
          <a:p>
            <a:r>
              <a:rPr lang="en-US" b="1" dirty="0"/>
              <a:t>Querying the Databases and Real-Time Visualization</a:t>
            </a:r>
          </a:p>
        </p:txBody>
      </p:sp>
      <p:sp>
        <p:nvSpPr>
          <p:cNvPr id="12" name="Rectangle 11"/>
          <p:cNvSpPr>
            <a:spLocks noChangeArrowheads="1"/>
          </p:cNvSpPr>
          <p:nvPr/>
        </p:nvSpPr>
        <p:spPr bwMode="auto">
          <a:xfrm>
            <a:off x="7005671" y="3049190"/>
            <a:ext cx="4925740" cy="1538786"/>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0" tIns="152352" rIns="0" bIns="15235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800" dirty="0"/>
              <a:t>The </a:t>
            </a:r>
            <a:r>
              <a:rPr lang="en-US" altLang="en-US" sz="800" dirty="0" err="1"/>
              <a:t>Query_DBs</a:t>
            </a:r>
            <a:r>
              <a:rPr lang="en-US" altLang="en-US" sz="800" dirty="0"/>
              <a:t> and </a:t>
            </a:r>
            <a:r>
              <a:rPr lang="en-US" altLang="en-US" sz="800" dirty="0" err="1"/>
              <a:t>APIs_Requests</a:t>
            </a:r>
            <a:r>
              <a:rPr lang="en-US" altLang="en-US" sz="800" dirty="0"/>
              <a:t> folders contain scripts that enable interaction with the databases and consumer APIs:</a:t>
            </a:r>
          </a:p>
          <a:p>
            <a:pPr lvl="0"/>
            <a:endParaRPr lang="en-US" altLang="en-US" sz="800" dirty="0"/>
          </a:p>
          <a:p>
            <a:pPr marL="628650" lvl="1" indent="-171450">
              <a:buFont typeface="Wingdings" panose="05000000000000000000" pitchFamily="2" charset="2"/>
              <a:buChar char="Ø"/>
            </a:pPr>
            <a:r>
              <a:rPr lang="en-US" altLang="en-US" sz="800" dirty="0" err="1"/>
              <a:t>Query_DBs</a:t>
            </a:r>
            <a:r>
              <a:rPr lang="en-US" altLang="en-US" sz="800" dirty="0" smtClean="0"/>
              <a:t>: The </a:t>
            </a:r>
            <a:r>
              <a:rPr lang="en-US" altLang="en-US" sz="800" dirty="0"/>
              <a:t>scripts query_influxdb.py and query_mongodb.py allow you to query the data stored in </a:t>
            </a:r>
            <a:r>
              <a:rPr lang="en-US" altLang="en-US" sz="800" dirty="0" err="1"/>
              <a:t>InfluxDB</a:t>
            </a:r>
            <a:r>
              <a:rPr lang="en-US" altLang="en-US" sz="800" dirty="0"/>
              <a:t> and MongoDB, respectively</a:t>
            </a:r>
            <a:r>
              <a:rPr lang="en-US" altLang="en-US" sz="800" dirty="0" smtClean="0"/>
              <a:t>. </a:t>
            </a:r>
          </a:p>
          <a:p>
            <a:pPr marL="628650" lvl="1" indent="-171450">
              <a:buFont typeface="Wingdings" panose="05000000000000000000" pitchFamily="2" charset="2"/>
              <a:buChar char="Ø"/>
            </a:pPr>
            <a:r>
              <a:rPr lang="en-US" altLang="en-US" sz="800" dirty="0" err="1" smtClean="0"/>
              <a:t>APIs_Requests</a:t>
            </a:r>
            <a:r>
              <a:rPr lang="en-US" altLang="en-US" sz="800" dirty="0" smtClean="0"/>
              <a:t>: The </a:t>
            </a:r>
            <a:r>
              <a:rPr lang="en-US" altLang="en-US" sz="800" dirty="0"/>
              <a:t>scripts influxdb_consumer_api.py and mongodb_consumer_api.py enable you to interact with the Flask-based APIs to start/stop the pipeline.</a:t>
            </a:r>
          </a:p>
          <a:p>
            <a:pPr lvl="0"/>
            <a:r>
              <a:rPr lang="en-US" altLang="en-US" sz="800" dirty="0"/>
              <a:t>The RealTime_visual_sensors_data.py is for visualizing sensor data in real time. It allows you to directly monitor the sensor data streamed from the </a:t>
            </a:r>
            <a:r>
              <a:rPr lang="en-US" altLang="en-US" sz="800" dirty="0" err="1"/>
              <a:t>SensorServer</a:t>
            </a:r>
            <a:r>
              <a:rPr lang="en-US" altLang="en-US" sz="800" dirty="0"/>
              <a:t>.</a:t>
            </a:r>
          </a:p>
          <a:p>
            <a:pPr marL="228600" lvl="0" indent="-228600">
              <a:buFont typeface="+mj-lt"/>
              <a:buAutoNum type="arabicPeriod"/>
            </a:pPr>
            <a:endParaRPr lang="en-US" altLang="en-US" sz="800" dirty="0"/>
          </a:p>
        </p:txBody>
      </p:sp>
      <p:sp>
        <p:nvSpPr>
          <p:cNvPr id="14"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smtClean="0">
                <a:solidFill>
                  <a:srgbClr val="0070C0"/>
                </a:solidFill>
              </a:rPr>
              <a:t>Gyroscope Sensor Accelerometer</a:t>
            </a:r>
            <a:endParaRPr lang="en-US" sz="1800" b="1" dirty="0">
              <a:solidFill>
                <a:srgbClr val="0070C0"/>
              </a:solidFill>
            </a:endParaRPr>
          </a:p>
        </p:txBody>
      </p:sp>
    </p:spTree>
    <p:extLst>
      <p:ext uri="{BB962C8B-B14F-4D97-AF65-F5344CB8AC3E}">
        <p14:creationId xmlns:p14="http://schemas.microsoft.com/office/powerpoint/2010/main" val="18569600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a:t>
            </a:r>
            <a:r>
              <a:rPr lang="en-US" dirty="0" smtClean="0">
                <a:solidFill>
                  <a:schemeClr val="bg1">
                    <a:lumMod val="65000"/>
                  </a:schemeClr>
                </a:solidFill>
              </a:rPr>
              <a:t>&gt;&gt;</a:t>
            </a:r>
            <a:endParaRPr lang="en-US" dirty="0">
              <a:solidFill>
                <a:schemeClr val="bg1">
                  <a:lumMod val="65000"/>
                </a:schemeClr>
              </a:solidFill>
            </a:endParaRPr>
          </a:p>
        </p:txBody>
      </p:sp>
      <p:sp>
        <p:nvSpPr>
          <p:cNvPr id="6" name="Title 1"/>
          <p:cNvSpPr txBox="1">
            <a:spLocks/>
          </p:cNvSpPr>
          <p:nvPr/>
        </p:nvSpPr>
        <p:spPr>
          <a:xfrm>
            <a:off x="1848782" y="78929"/>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t>Sensors Data Streaming</a:t>
            </a:r>
            <a:endParaRPr lang="en-US" dirty="0"/>
          </a:p>
        </p:txBody>
      </p:sp>
      <p:sp>
        <p:nvSpPr>
          <p:cNvPr id="7" name="Rectangle 6"/>
          <p:cNvSpPr/>
          <p:nvPr/>
        </p:nvSpPr>
        <p:spPr>
          <a:xfrm>
            <a:off x="362712" y="1976884"/>
            <a:ext cx="756938" cy="369332"/>
          </a:xfrm>
          <a:prstGeom prst="rect">
            <a:avLst/>
          </a:prstGeom>
        </p:spPr>
        <p:txBody>
          <a:bodyPr wrap="none">
            <a:spAutoFit/>
          </a:bodyPr>
          <a:lstStyle/>
          <a:p>
            <a:pPr algn="just"/>
            <a:r>
              <a:rPr lang="en-US" b="1" u="sng" dirty="0" smtClean="0"/>
              <a:t>Demo</a:t>
            </a:r>
            <a:endParaRPr lang="en-US" b="1" u="sng" dirty="0"/>
          </a:p>
        </p:txBody>
      </p:sp>
      <p:sp>
        <p:nvSpPr>
          <p:cNvPr id="2" name="Rectangle 1"/>
          <p:cNvSpPr/>
          <p:nvPr/>
        </p:nvSpPr>
        <p:spPr>
          <a:xfrm>
            <a:off x="362712" y="2346216"/>
            <a:ext cx="2177199" cy="246221"/>
          </a:xfrm>
          <a:prstGeom prst="rect">
            <a:avLst/>
          </a:prstGeom>
        </p:spPr>
        <p:txBody>
          <a:bodyPr wrap="none">
            <a:spAutoFit/>
          </a:bodyPr>
          <a:lstStyle/>
          <a:p>
            <a:r>
              <a:rPr lang="en-US" sz="1000" dirty="0"/>
              <a:t>Real-Time Visualization of Sensor Data</a:t>
            </a:r>
          </a:p>
        </p:txBody>
      </p:sp>
      <p:sp>
        <p:nvSpPr>
          <p:cNvPr id="8" name="Rectangle 7"/>
          <p:cNvSpPr/>
          <p:nvPr/>
        </p:nvSpPr>
        <p:spPr>
          <a:xfrm>
            <a:off x="3482366" y="2218399"/>
            <a:ext cx="1920719" cy="553998"/>
          </a:xfrm>
          <a:prstGeom prst="rect">
            <a:avLst/>
          </a:prstGeom>
        </p:spPr>
        <p:txBody>
          <a:bodyPr wrap="none">
            <a:spAutoFit/>
          </a:bodyPr>
          <a:lstStyle/>
          <a:p>
            <a:r>
              <a:rPr lang="en-US" sz="1000" dirty="0" err="1"/>
              <a:t>InfluxDB</a:t>
            </a:r>
            <a:r>
              <a:rPr lang="en-US" sz="1000" dirty="0"/>
              <a:t> Consumer API Interface</a:t>
            </a:r>
          </a:p>
          <a:p>
            <a:r>
              <a:rPr lang="en-US" sz="1000" dirty="0"/>
              <a:t/>
            </a:r>
            <a:br>
              <a:rPr lang="en-US" sz="1000" dirty="0"/>
            </a:br>
            <a:endParaRPr lang="en-US" sz="1000" dirty="0"/>
          </a:p>
        </p:txBody>
      </p:sp>
      <p:pic>
        <p:nvPicPr>
          <p:cNvPr id="7170" name="Picture 2" descr="Real-Time Visualization of Sensor Data"/>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75" y="2579038"/>
            <a:ext cx="2761063" cy="148407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fluxDB Consumer API Interfa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1243" y="2609816"/>
            <a:ext cx="2453711" cy="15590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434484" y="2192327"/>
            <a:ext cx="1997663" cy="246221"/>
          </a:xfrm>
          <a:prstGeom prst="rect">
            <a:avLst/>
          </a:prstGeom>
        </p:spPr>
        <p:txBody>
          <a:bodyPr wrap="none">
            <a:spAutoFit/>
          </a:bodyPr>
          <a:lstStyle/>
          <a:p>
            <a:r>
              <a:rPr lang="en-US" sz="1000" dirty="0"/>
              <a:t>MongoDB Consumer API Interface</a:t>
            </a:r>
          </a:p>
        </p:txBody>
      </p:sp>
      <p:sp>
        <p:nvSpPr>
          <p:cNvPr id="11" name="Rectangle 10"/>
          <p:cNvSpPr/>
          <p:nvPr/>
        </p:nvSpPr>
        <p:spPr>
          <a:xfrm>
            <a:off x="368221" y="4433907"/>
            <a:ext cx="1351652" cy="246221"/>
          </a:xfrm>
          <a:prstGeom prst="rect">
            <a:avLst/>
          </a:prstGeom>
        </p:spPr>
        <p:txBody>
          <a:bodyPr wrap="none">
            <a:spAutoFit/>
          </a:bodyPr>
          <a:lstStyle/>
          <a:p>
            <a:r>
              <a:rPr lang="en-US" sz="1000" dirty="0" err="1"/>
              <a:t>InfluxDB</a:t>
            </a:r>
            <a:r>
              <a:rPr lang="en-US" sz="1000" dirty="0"/>
              <a:t> Visualization</a:t>
            </a:r>
          </a:p>
        </p:txBody>
      </p:sp>
      <p:sp>
        <p:nvSpPr>
          <p:cNvPr id="12" name="Rectangle 11"/>
          <p:cNvSpPr/>
          <p:nvPr/>
        </p:nvSpPr>
        <p:spPr>
          <a:xfrm>
            <a:off x="8928743" y="2120917"/>
            <a:ext cx="1319592" cy="246221"/>
          </a:xfrm>
          <a:prstGeom prst="rect">
            <a:avLst/>
          </a:prstGeom>
        </p:spPr>
        <p:txBody>
          <a:bodyPr wrap="none">
            <a:spAutoFit/>
          </a:bodyPr>
          <a:lstStyle/>
          <a:p>
            <a:r>
              <a:rPr lang="en-US" sz="1000" dirty="0" err="1"/>
              <a:t>Grafana</a:t>
            </a:r>
            <a:r>
              <a:rPr lang="en-US" sz="1000" dirty="0"/>
              <a:t> Visualization</a:t>
            </a:r>
          </a:p>
        </p:txBody>
      </p:sp>
      <p:pic>
        <p:nvPicPr>
          <p:cNvPr id="3" name="Picture 2"/>
          <p:cNvPicPr>
            <a:picLocks noChangeAspect="1"/>
          </p:cNvPicPr>
          <p:nvPr/>
        </p:nvPicPr>
        <p:blipFill>
          <a:blip r:embed="rId4"/>
          <a:stretch>
            <a:fillRect/>
          </a:stretch>
        </p:blipFill>
        <p:spPr>
          <a:xfrm>
            <a:off x="490951" y="4662743"/>
            <a:ext cx="3704154" cy="2082742"/>
          </a:xfrm>
          <a:prstGeom prst="rect">
            <a:avLst/>
          </a:prstGeom>
        </p:spPr>
      </p:pic>
      <p:pic>
        <p:nvPicPr>
          <p:cNvPr id="9" name="Picture 8"/>
          <p:cNvPicPr>
            <a:picLocks noChangeAspect="1"/>
          </p:cNvPicPr>
          <p:nvPr/>
        </p:nvPicPr>
        <p:blipFill>
          <a:blip r:embed="rId5"/>
          <a:stretch>
            <a:fillRect/>
          </a:stretch>
        </p:blipFill>
        <p:spPr>
          <a:xfrm>
            <a:off x="9053723" y="2438548"/>
            <a:ext cx="2389224" cy="1343394"/>
          </a:xfrm>
          <a:prstGeom prst="rect">
            <a:avLst/>
          </a:prstGeom>
        </p:spPr>
      </p:pic>
      <p:pic>
        <p:nvPicPr>
          <p:cNvPr id="13" name="Picture 12"/>
          <p:cNvPicPr>
            <a:picLocks noChangeAspect="1"/>
          </p:cNvPicPr>
          <p:nvPr/>
        </p:nvPicPr>
        <p:blipFill>
          <a:blip r:embed="rId6"/>
          <a:stretch>
            <a:fillRect/>
          </a:stretch>
        </p:blipFill>
        <p:spPr>
          <a:xfrm>
            <a:off x="6402713" y="2555261"/>
            <a:ext cx="2029434" cy="1507848"/>
          </a:xfrm>
          <a:prstGeom prst="rect">
            <a:avLst/>
          </a:prstGeom>
        </p:spPr>
      </p:pic>
      <p:sp>
        <p:nvSpPr>
          <p:cNvPr id="17"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smtClean="0">
                <a:solidFill>
                  <a:srgbClr val="0070C0"/>
                </a:solidFill>
              </a:rPr>
              <a:t>Gyroscope Sensor Accelerometer</a:t>
            </a:r>
            <a:endParaRPr lang="en-US" sz="1800" b="1" dirty="0">
              <a:solidFill>
                <a:srgbClr val="0070C0"/>
              </a:solidFill>
            </a:endParaRPr>
          </a:p>
        </p:txBody>
      </p:sp>
    </p:spTree>
    <p:extLst>
      <p:ext uri="{BB962C8B-B14F-4D97-AF65-F5344CB8AC3E}">
        <p14:creationId xmlns:p14="http://schemas.microsoft.com/office/powerpoint/2010/main" val="15914254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2712" y="389509"/>
            <a:ext cx="2221992" cy="293243"/>
          </a:xfrm>
        </p:spPr>
        <p:txBody>
          <a:bodyPr>
            <a:normAutofit fontScale="90000"/>
          </a:bodyPr>
          <a:lstStyle/>
          <a:p>
            <a:r>
              <a:rPr lang="en-US" b="1" dirty="0" smtClean="0">
                <a:solidFill>
                  <a:schemeClr val="accent6">
                    <a:lumMod val="75000"/>
                  </a:schemeClr>
                </a:solidFill>
              </a:rPr>
              <a:t>Ex4</a:t>
            </a:r>
            <a:r>
              <a:rPr lang="en-US" dirty="0" smtClean="0">
                <a:solidFill>
                  <a:schemeClr val="bg1">
                    <a:lumMod val="65000"/>
                  </a:schemeClr>
                </a:solidFill>
              </a:rPr>
              <a:t>: &gt;&gt;</a:t>
            </a:r>
            <a:endParaRPr lang="en-US" dirty="0">
              <a:solidFill>
                <a:schemeClr val="bg1">
                  <a:lumMod val="65000"/>
                </a:schemeClr>
              </a:solidFill>
            </a:endParaRPr>
          </a:p>
        </p:txBody>
      </p:sp>
      <p:sp>
        <p:nvSpPr>
          <p:cNvPr id="6" name="Title 1"/>
          <p:cNvSpPr txBox="1">
            <a:spLocks/>
          </p:cNvSpPr>
          <p:nvPr/>
        </p:nvSpPr>
        <p:spPr>
          <a:xfrm>
            <a:off x="1848782" y="78929"/>
            <a:ext cx="5852838" cy="8366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smtClean="0"/>
              <a:t>SensorsServer</a:t>
            </a:r>
            <a:endParaRPr lang="en-US" dirty="0"/>
          </a:p>
        </p:txBody>
      </p:sp>
      <p:sp>
        <p:nvSpPr>
          <p:cNvPr id="7" name="Rectangle 6"/>
          <p:cNvSpPr/>
          <p:nvPr/>
        </p:nvSpPr>
        <p:spPr>
          <a:xfrm>
            <a:off x="178006" y="1193119"/>
            <a:ext cx="1494255" cy="369332"/>
          </a:xfrm>
          <a:prstGeom prst="rect">
            <a:avLst/>
          </a:prstGeom>
        </p:spPr>
        <p:txBody>
          <a:bodyPr wrap="none">
            <a:spAutoFit/>
          </a:bodyPr>
          <a:lstStyle/>
          <a:p>
            <a:pPr algn="just"/>
            <a:r>
              <a:rPr lang="en-US" b="1" u="sng" dirty="0" smtClean="0"/>
              <a:t>Sensor Server</a:t>
            </a:r>
            <a:endParaRPr lang="en-US" b="1" u="sng" dirty="0"/>
          </a:p>
        </p:txBody>
      </p:sp>
      <p:sp>
        <p:nvSpPr>
          <p:cNvPr id="2" name="Rectangle 1"/>
          <p:cNvSpPr/>
          <p:nvPr/>
        </p:nvSpPr>
        <p:spPr>
          <a:xfrm>
            <a:off x="1848782" y="614770"/>
            <a:ext cx="6096000" cy="246221"/>
          </a:xfrm>
          <a:prstGeom prst="rect">
            <a:avLst/>
          </a:prstGeom>
        </p:spPr>
        <p:txBody>
          <a:bodyPr>
            <a:spAutoFit/>
          </a:bodyPr>
          <a:lstStyle/>
          <a:p>
            <a:r>
              <a:rPr lang="en-US" sz="1000" dirty="0"/>
              <a:t>https://github.com/amelcharolinesgn2/IoT_Project/blob/main/SensorServer.zip</a:t>
            </a:r>
          </a:p>
        </p:txBody>
      </p:sp>
      <p:sp>
        <p:nvSpPr>
          <p:cNvPr id="3" name="Rectangle 2"/>
          <p:cNvSpPr/>
          <p:nvPr/>
        </p:nvSpPr>
        <p:spPr>
          <a:xfrm>
            <a:off x="178006" y="1562451"/>
            <a:ext cx="5147973" cy="2862322"/>
          </a:xfrm>
          <a:prstGeom prst="rect">
            <a:avLst/>
          </a:prstGeom>
        </p:spPr>
        <p:txBody>
          <a:bodyPr wrap="square">
            <a:spAutoFit/>
          </a:bodyPr>
          <a:lstStyle/>
          <a:p>
            <a:pPr algn="just"/>
            <a:r>
              <a:rPr lang="en-US" dirty="0" err="1"/>
              <a:t>SensorServer</a:t>
            </a:r>
            <a:r>
              <a:rPr lang="en-US" dirty="0"/>
              <a:t> transforms Android device into a versatile sensor hub, providing real-time access to its entire array of sensors. It allows multiple </a:t>
            </a:r>
            <a:r>
              <a:rPr lang="en-US" dirty="0" err="1"/>
              <a:t>Websocket</a:t>
            </a:r>
            <a:r>
              <a:rPr lang="en-US" dirty="0"/>
              <a:t> clients to simultaneously connect and retrieve live sensor </a:t>
            </a:r>
            <a:r>
              <a:rPr lang="en-US" dirty="0" err="1"/>
              <a:t>data.The</a:t>
            </a:r>
            <a:r>
              <a:rPr lang="en-US" dirty="0"/>
              <a:t> app exposes all available sensors of the Android device, enabling </a:t>
            </a:r>
            <a:r>
              <a:rPr lang="en-US" dirty="0" err="1"/>
              <a:t>WebSocket</a:t>
            </a:r>
            <a:r>
              <a:rPr lang="en-US" dirty="0"/>
              <a:t> clients to read sensor data related to device position, motion (e.g., accelerometer, gyroscope), environment (e.g., temperature, light, pressure), GPS location, and even touchscreen interactions.</a:t>
            </a:r>
          </a:p>
        </p:txBody>
      </p:sp>
      <p:pic>
        <p:nvPicPr>
          <p:cNvPr id="8" name="Picture 7"/>
          <p:cNvPicPr>
            <a:picLocks noChangeAspect="1"/>
          </p:cNvPicPr>
          <p:nvPr/>
        </p:nvPicPr>
        <p:blipFill>
          <a:blip r:embed="rId3"/>
          <a:stretch>
            <a:fillRect/>
          </a:stretch>
        </p:blipFill>
        <p:spPr>
          <a:xfrm>
            <a:off x="5468648" y="915574"/>
            <a:ext cx="2686802" cy="4776537"/>
          </a:xfrm>
          <a:prstGeom prst="rect">
            <a:avLst/>
          </a:prstGeom>
        </p:spPr>
      </p:pic>
      <p:pic>
        <p:nvPicPr>
          <p:cNvPr id="9" name="Picture 8"/>
          <p:cNvPicPr>
            <a:picLocks noChangeAspect="1"/>
          </p:cNvPicPr>
          <p:nvPr/>
        </p:nvPicPr>
        <p:blipFill>
          <a:blip r:embed="rId4"/>
          <a:stretch>
            <a:fillRect/>
          </a:stretch>
        </p:blipFill>
        <p:spPr>
          <a:xfrm>
            <a:off x="8558542" y="860991"/>
            <a:ext cx="2939465" cy="5225716"/>
          </a:xfrm>
          <a:prstGeom prst="rect">
            <a:avLst/>
          </a:prstGeom>
        </p:spPr>
      </p:pic>
      <p:sp>
        <p:nvSpPr>
          <p:cNvPr id="10" name="Title 1"/>
          <p:cNvSpPr txBox="1">
            <a:spLocks/>
          </p:cNvSpPr>
          <p:nvPr/>
        </p:nvSpPr>
        <p:spPr>
          <a:xfrm>
            <a:off x="7331242" y="365125"/>
            <a:ext cx="4022557" cy="21239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it-IT" sz="1800" b="1" smtClean="0">
                <a:solidFill>
                  <a:srgbClr val="0070C0"/>
                </a:solidFill>
              </a:rPr>
              <a:t>Gyroscope Sensor Accelerometer</a:t>
            </a:r>
            <a:endParaRPr lang="en-US" sz="1800" b="1" dirty="0">
              <a:solidFill>
                <a:srgbClr val="0070C0"/>
              </a:solidFill>
            </a:endParaRPr>
          </a:p>
        </p:txBody>
      </p:sp>
    </p:spTree>
    <p:extLst>
      <p:ext uri="{BB962C8B-B14F-4D97-AF65-F5344CB8AC3E}">
        <p14:creationId xmlns:p14="http://schemas.microsoft.com/office/powerpoint/2010/main" val="37309501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15630</TotalTime>
  <Words>3494</Words>
  <Application>Microsoft Office PowerPoint</Application>
  <PresentationFormat>Widescreen</PresentationFormat>
  <Paragraphs>613</Paragraphs>
  <Slides>28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Malgun Gothic</vt:lpstr>
      <vt:lpstr>-apple-system</vt:lpstr>
      <vt:lpstr>Arial</vt:lpstr>
      <vt:lpstr>Calibri</vt:lpstr>
      <vt:lpstr>Calibri Light</vt:lpstr>
      <vt:lpstr>Monaspace Neon</vt:lpstr>
      <vt:lpstr>Wingdings</vt:lpstr>
      <vt:lpstr>Office Theme</vt:lpstr>
      <vt:lpstr>PowerPoint Presentation</vt:lpstr>
      <vt:lpstr>Ex4: &gt;&gt;</vt:lpstr>
      <vt:lpstr>Sensors Data Streaming</vt:lpstr>
      <vt:lpstr>Ex4: &gt;&gt;</vt:lpstr>
      <vt:lpstr>Ex4: &gt;&gt;</vt:lpstr>
      <vt:lpstr>Ex4: &gt;&gt;</vt:lpstr>
      <vt:lpstr>Ex4: &gt;&gt;</vt:lpstr>
      <vt:lpstr>Ex4: &gt;&gt;</vt:lpstr>
      <vt:lpstr>Ex4: &gt;&gt;</vt:lpstr>
      <vt:lpstr>Gyroscope Sensor Accelerometer</vt:lpstr>
      <vt:lpstr>Gyroscope Sensor Accelerometer</vt:lpstr>
      <vt:lpstr>Ex4: &gt;&gt;</vt:lpstr>
      <vt:lpstr>Ex4: &gt;&gt;</vt:lpstr>
      <vt:lpstr>Ex4: &gt;&gt;</vt:lpstr>
      <vt:lpstr>Ex4: &gt;&gt;</vt:lpstr>
      <vt:lpstr>Ex4: &gt;&gt;</vt:lpstr>
      <vt:lpstr>Ex4: &gt;&gt;</vt:lpstr>
      <vt:lpstr>Ex4: &gt;&gt;</vt:lpstr>
      <vt:lpstr>Ex4: &gt;&gt;</vt:lpstr>
      <vt:lpstr>Ex4: &gt;&gt;</vt:lpstr>
      <vt:lpstr>Ex4: &gt;&gt;</vt:lpstr>
      <vt:lpstr>Ex4: &gt;&gt;</vt:lpstr>
      <vt:lpstr>Ex4: &gt;&gt;</vt:lpstr>
      <vt:lpstr>Ex4: &gt;&gt;</vt:lpstr>
      <vt:lpstr>Ex4: &gt;&gt;</vt:lpstr>
      <vt:lpstr>PowerPoint Presentation</vt:lpstr>
      <vt:lpstr>Gyroscope Sensor Accelerometer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Gyroscope Sensor Accelerometer</dc:title>
  <dc:creator>pds</dc:creator>
  <cp:lastModifiedBy>Gde</cp:lastModifiedBy>
  <cp:revision>279</cp:revision>
  <dcterms:created xsi:type="dcterms:W3CDTF">2024-10-14T08:49:47Z</dcterms:created>
  <dcterms:modified xsi:type="dcterms:W3CDTF">2025-10-21T09:34:14Z</dcterms:modified>
</cp:coreProperties>
</file>